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4" r:id="rId1"/>
  </p:sldMasterIdLst>
  <p:notesMasterIdLst>
    <p:notesMasterId r:id="rId27"/>
  </p:notesMasterIdLst>
  <p:handoutMasterIdLst>
    <p:handoutMasterId r:id="rId28"/>
  </p:handoutMasterIdLst>
  <p:sldIdLst>
    <p:sldId id="364" r:id="rId2"/>
    <p:sldId id="365" r:id="rId3"/>
    <p:sldId id="366" r:id="rId4"/>
    <p:sldId id="367" r:id="rId5"/>
    <p:sldId id="368" r:id="rId6"/>
    <p:sldId id="369" r:id="rId7"/>
    <p:sldId id="370" r:id="rId8"/>
    <p:sldId id="371" r:id="rId9"/>
    <p:sldId id="372" r:id="rId10"/>
    <p:sldId id="373" r:id="rId11"/>
    <p:sldId id="374" r:id="rId12"/>
    <p:sldId id="375" r:id="rId13"/>
    <p:sldId id="376" r:id="rId14"/>
    <p:sldId id="377" r:id="rId15"/>
    <p:sldId id="378" r:id="rId16"/>
    <p:sldId id="379" r:id="rId17"/>
    <p:sldId id="380" r:id="rId18"/>
    <p:sldId id="381" r:id="rId19"/>
    <p:sldId id="382" r:id="rId20"/>
    <p:sldId id="383" r:id="rId21"/>
    <p:sldId id="384" r:id="rId22"/>
    <p:sldId id="385" r:id="rId23"/>
    <p:sldId id="386" r:id="rId24"/>
    <p:sldId id="387" r:id="rId25"/>
    <p:sldId id="388" r:id="rId26"/>
  </p:sldIdLst>
  <p:sldSz cx="9144000" cy="6858000" type="screen4x3"/>
  <p:notesSz cx="69469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2F3D"/>
    <a:srgbClr val="17176B"/>
    <a:srgbClr val="8241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88030" autoAdjust="0"/>
  </p:normalViewPr>
  <p:slideViewPr>
    <p:cSldViewPr>
      <p:cViewPr varScale="1">
        <p:scale>
          <a:sx n="77" d="100"/>
          <a:sy n="77" d="100"/>
        </p:scale>
        <p:origin x="-112" y="-544"/>
      </p:cViewPr>
      <p:guideLst>
        <p:guide orient="horz" pos="2160"/>
        <p:guide pos="2880"/>
      </p:guideLst>
    </p:cSldViewPr>
  </p:slideViewPr>
  <p:notesTextViewPr>
    <p:cViewPr>
      <p:scale>
        <a:sx n="3" d="2"/>
        <a:sy n="3" d="2"/>
      </p:scale>
      <p:origin x="0" y="0"/>
    </p:cViewPr>
  </p:notesTextViewPr>
  <p:sorterViewPr>
    <p:cViewPr>
      <p:scale>
        <a:sx n="100" d="100"/>
        <a:sy n="100" d="100"/>
      </p:scale>
      <p:origin x="0" y="390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5843" name="Rectangle 3"/>
          <p:cNvSpPr>
            <a:spLocks noGrp="1" noChangeArrowheads="1"/>
          </p:cNvSpPr>
          <p:nvPr>
            <p:ph type="dt" sz="quarter"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35844" name="Rectangle 4"/>
          <p:cNvSpPr>
            <a:spLocks noGrp="1" noChangeArrowheads="1"/>
          </p:cNvSpPr>
          <p:nvPr>
            <p:ph type="ftr" sz="quarter" idx="2"/>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35845" name="Rectangle 5"/>
          <p:cNvSpPr>
            <a:spLocks noGrp="1" noChangeArrowheads="1"/>
          </p:cNvSpPr>
          <p:nvPr>
            <p:ph type="sldNum" sz="quarter" idx="3"/>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59A99F1-605A-4B7E-B0B5-EDBE7D8C59E5}" type="slidenum">
              <a:rPr lang="en-US"/>
              <a:pPr>
                <a:defRPr/>
              </a:pPr>
              <a:t>‹#›</a:t>
            </a:fld>
            <a:endParaRPr lang="en-US"/>
          </a:p>
        </p:txBody>
      </p:sp>
    </p:spTree>
    <p:extLst>
      <p:ext uri="{BB962C8B-B14F-4D97-AF65-F5344CB8AC3E}">
        <p14:creationId xmlns:p14="http://schemas.microsoft.com/office/powerpoint/2010/main" val="3733903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6627" name="Rectangle 3"/>
          <p:cNvSpPr>
            <a:spLocks noGrp="1" noChangeArrowheads="1"/>
          </p:cNvSpPr>
          <p:nvPr>
            <p:ph type="dt"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95325" y="4410075"/>
            <a:ext cx="5556250"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6630" name="Rectangle 6"/>
          <p:cNvSpPr>
            <a:spLocks noGrp="1" noChangeArrowheads="1"/>
          </p:cNvSpPr>
          <p:nvPr>
            <p:ph type="ftr" sz="quarter" idx="4"/>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6631" name="Rectangle 7"/>
          <p:cNvSpPr>
            <a:spLocks noGrp="1" noChangeArrowheads="1"/>
          </p:cNvSpPr>
          <p:nvPr>
            <p:ph type="sldNum" sz="quarter" idx="5"/>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519B54F-2348-45AD-9C2B-C6F11A68726A}" type="slidenum">
              <a:rPr lang="en-US"/>
              <a:pPr>
                <a:defRPr/>
              </a:pPr>
              <a:t>‹#›</a:t>
            </a:fld>
            <a:endParaRPr lang="en-US"/>
          </a:p>
        </p:txBody>
      </p:sp>
    </p:spTree>
    <p:extLst>
      <p:ext uri="{BB962C8B-B14F-4D97-AF65-F5344CB8AC3E}">
        <p14:creationId xmlns:p14="http://schemas.microsoft.com/office/powerpoint/2010/main" val="4116917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money.cnn.com/video/business2/2007/09/07/b2.disruptors.dayjet.business2/"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A66955FD-6688-4BDC-BA3F-579341F67BB2}" type="slidenum">
              <a:rPr lang="en-US" smtClean="0"/>
              <a:pPr/>
              <a:t>2</a:t>
            </a:fld>
            <a:endParaRPr lang="en-US" dirty="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561401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649F3F8-8020-40DE-B6A6-E13E6B35D9D0}" type="slidenum">
              <a:rPr lang="en-US" smtClean="0"/>
              <a:pPr/>
              <a:t>3</a:t>
            </a:fld>
            <a:endParaRPr lang="en-US"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918628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E7319B91-A15C-4E64-888C-799816507340}" type="slidenum">
              <a:rPr lang="en-US" smtClean="0"/>
              <a:pPr/>
              <a:t>4</a:t>
            </a:fld>
            <a:endParaRPr lang="en-US" dirty="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244052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E218B0D1-0E8F-4864-8B95-26D688F45533}" type="slidenum">
              <a:rPr lang="en-US" smtClean="0"/>
              <a:pPr/>
              <a:t>5</a:t>
            </a:fld>
            <a:endParaRPr lang="en-US"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433560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946686F-CAD0-4822-9A43-24EE8C499AA1}" type="slidenum">
              <a:rPr lang="en-US" smtClean="0"/>
              <a:pPr/>
              <a:t>6</a:t>
            </a:fld>
            <a:endParaRPr lang="en-US" dirty="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528494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B276CCF-2EA3-43C3-BA4B-72972E406BBA}" type="slidenum">
              <a:rPr lang="en-US" smtClean="0"/>
              <a:pPr/>
              <a:t>7</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104111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7EE6C99-2BE9-4F31-9472-CB81DA70F5DB}" type="slidenum">
              <a:rPr lang="en-US" smtClean="0"/>
              <a:pPr/>
              <a:t>8</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4896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FFDBA7F7-E4A3-4F42-84B7-9749FA2AB0AC}" type="slidenum">
              <a:rPr lang="en-US" smtClean="0"/>
              <a:pPr/>
              <a:t>9</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68078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2316F848-3791-448B-9964-90D0E08B40ED}" type="slidenum">
              <a:rPr lang="en-US" smtClean="0"/>
              <a:pPr/>
              <a:t>10</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hlinkClick r:id="rId3"/>
              </a:rPr>
              <a:t>http://money.cnn.com/video/business2/2007/09/07/b2.disruptors.dayjet.business2/</a:t>
            </a:r>
            <a:endParaRPr lang="en-CA" dirty="0" smtClean="0"/>
          </a:p>
          <a:p>
            <a:pPr eaLnBrk="1" hangingPunct="1"/>
            <a:endParaRPr lang="en-US" dirty="0" smtClean="0"/>
          </a:p>
        </p:txBody>
      </p:sp>
    </p:spTree>
    <p:extLst>
      <p:ext uri="{BB962C8B-B14F-4D97-AF65-F5344CB8AC3E}">
        <p14:creationId xmlns:p14="http://schemas.microsoft.com/office/powerpoint/2010/main" val="986127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CD0617B9-0AB7-4DDD-85BD-B084C22F105D}" type="slidenum">
              <a:rPr lang="en-US" smtClean="0"/>
              <a:pPr/>
              <a:t>11</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700588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3612F0D-35E2-41CB-97CB-4672210C9F9F}" type="slidenum">
              <a:rPr lang="en-US" smtClean="0"/>
              <a:pPr/>
              <a:t>12</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dirty="0" smtClean="0"/>
              <a:t>Capacity to change</a:t>
            </a:r>
          </a:p>
        </p:txBody>
      </p:sp>
    </p:spTree>
    <p:extLst>
      <p:ext uri="{BB962C8B-B14F-4D97-AF65-F5344CB8AC3E}">
        <p14:creationId xmlns:p14="http://schemas.microsoft.com/office/powerpoint/2010/main" val="256558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2BE3D479-1E6E-4FBE-BA00-2B1D35514C03}" type="slidenum">
              <a:rPr lang="en-US" smtClean="0"/>
              <a:pPr/>
              <a:t>16</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752506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594574F2-15B1-404C-80E6-19C25EC699B0}" type="slidenum">
              <a:rPr lang="en-US" smtClean="0"/>
              <a:pPr/>
              <a:t>17</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2124561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B5ACF45E-B4DE-459A-89C9-B5ADB014758C}" type="slidenum">
              <a:rPr lang="en-US" smtClean="0"/>
              <a:pPr/>
              <a:t>18</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75822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429693A-9290-4854-9B46-919CB3A31F1C}" type="slidenum">
              <a:rPr lang="en-US" smtClean="0"/>
              <a:pPr/>
              <a:t>19</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dirty="0" smtClean="0"/>
              <a:t>ROI - Return</a:t>
            </a:r>
            <a:r>
              <a:rPr lang="en-US" baseline="0" dirty="0" smtClean="0"/>
              <a:t> on Investments</a:t>
            </a:r>
          </a:p>
          <a:p>
            <a:pPr eaLnBrk="1" hangingPunct="1"/>
            <a:r>
              <a:rPr lang="en-US" baseline="0" dirty="0" smtClean="0"/>
              <a:t>DCF - Discounted Cash Flow</a:t>
            </a:r>
            <a:endParaRPr lang="en-US" dirty="0" smtClean="0"/>
          </a:p>
        </p:txBody>
      </p:sp>
    </p:spTree>
    <p:extLst>
      <p:ext uri="{BB962C8B-B14F-4D97-AF65-F5344CB8AC3E}">
        <p14:creationId xmlns:p14="http://schemas.microsoft.com/office/powerpoint/2010/main" val="2046895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3A725F9-74EC-4B5C-9F62-C697C1B0761C}" type="slidenum">
              <a:rPr lang="en-US" smtClean="0"/>
              <a:pPr/>
              <a:t>20</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873891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7152BB5A-012B-4B68-88E6-210B510C4329}" type="slidenum">
              <a:rPr lang="en-US" smtClean="0"/>
              <a:pPr/>
              <a:t>21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09625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F6D2FC58-B49A-43BA-BD6A-9734DB4A625D}" type="slidenum">
              <a:rPr lang="en-US" smtClean="0"/>
              <a:pPr/>
              <a:t>22</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329591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DC8A413-7DE9-4EA4-97DC-8EFCED1CB315}" type="slidenum">
              <a:rPr lang="en-US" smtClean="0"/>
              <a:pPr/>
              <a:t>23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901512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B3AC5A21-33D4-438E-8DC7-BBE653549AE2}" type="slidenum">
              <a:rPr lang="en-US" smtClean="0"/>
              <a:pPr/>
              <a:t>24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85836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smtClean="0"/>
              <a:t>Lincoln Whyte - Winter 2018 - Week 2</a:t>
            </a:r>
            <a:endParaRPr lang="en-US"/>
          </a:p>
        </p:txBody>
      </p:sp>
      <p:sp>
        <p:nvSpPr>
          <p:cNvPr id="6" name="Slide Number Placeholder 5"/>
          <p:cNvSpPr>
            <a:spLocks noGrp="1"/>
          </p:cNvSpPr>
          <p:nvPr>
            <p:ph type="sldNum" sz="quarter" idx="12"/>
          </p:nvPr>
        </p:nvSpPr>
        <p:spPr/>
        <p:txBody>
          <a:bodyPr/>
          <a:lstStyle/>
          <a:p>
            <a:pPr>
              <a:defRPr/>
            </a:pPr>
            <a:fld id="{84A20191-5966-442B-9D99-4D93A60CB481}"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smtClean="0"/>
              <a:t>Lincoln Whyte - Winter 2018 - Week 2</a:t>
            </a:r>
            <a:endParaRPr lang="en-US"/>
          </a:p>
        </p:txBody>
      </p:sp>
      <p:sp>
        <p:nvSpPr>
          <p:cNvPr id="6" name="Slide Number Placeholder 5"/>
          <p:cNvSpPr>
            <a:spLocks noGrp="1"/>
          </p:cNvSpPr>
          <p:nvPr>
            <p:ph type="sldNum" sz="quarter" idx="12"/>
          </p:nvPr>
        </p:nvSpPr>
        <p:spPr/>
        <p:txBody>
          <a:bodyPr/>
          <a:lstStyle/>
          <a:p>
            <a:pPr>
              <a:defRPr/>
            </a:pPr>
            <a:fld id="{530C27DB-7A46-4E4F-A721-C62EF165175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smtClean="0"/>
              <a:t>Lincoln Whyte - Winter 2018 - Week 2</a:t>
            </a:r>
            <a:endParaRPr lang="en-US"/>
          </a:p>
        </p:txBody>
      </p:sp>
      <p:sp>
        <p:nvSpPr>
          <p:cNvPr id="6" name="Slide Number Placeholder 5"/>
          <p:cNvSpPr>
            <a:spLocks noGrp="1"/>
          </p:cNvSpPr>
          <p:nvPr>
            <p:ph type="sldNum" sz="quarter" idx="12"/>
          </p:nvPr>
        </p:nvSpPr>
        <p:spPr/>
        <p:txBody>
          <a:bodyPr/>
          <a:lstStyle/>
          <a:p>
            <a:pPr>
              <a:defRPr/>
            </a:pPr>
            <a:fld id="{8516A671-AD83-4EFA-8AB7-5E50A96DF79F}"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CA" smtClean="0"/>
              <a:t>Lincoln Whyte - Winter 2018 - Week 2</a:t>
            </a:r>
            <a:endParaRPr lang="en-US"/>
          </a:p>
        </p:txBody>
      </p:sp>
      <p:sp>
        <p:nvSpPr>
          <p:cNvPr id="7" name="Slide Number Placeholder 6"/>
          <p:cNvSpPr>
            <a:spLocks noGrp="1"/>
          </p:cNvSpPr>
          <p:nvPr>
            <p:ph type="sldNum" sz="quarter" idx="12"/>
          </p:nvPr>
        </p:nvSpPr>
        <p:spPr/>
        <p:txBody>
          <a:bodyPr/>
          <a:lstStyle/>
          <a:p>
            <a:pPr>
              <a:defRPr/>
            </a:pPr>
            <a:fld id="{FA9D2164-376B-4D6F-8120-696E550B6D7C}"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CA" smtClean="0"/>
              <a:t>Lincoln Whyte - Winter 2018 - Week 2</a:t>
            </a:r>
            <a:endParaRPr lang="en-US"/>
          </a:p>
        </p:txBody>
      </p:sp>
      <p:sp>
        <p:nvSpPr>
          <p:cNvPr id="9" name="Slide Number Placeholder 8"/>
          <p:cNvSpPr>
            <a:spLocks noGrp="1"/>
          </p:cNvSpPr>
          <p:nvPr>
            <p:ph type="sldNum" sz="quarter" idx="12"/>
          </p:nvPr>
        </p:nvSpPr>
        <p:spPr/>
        <p:txBody>
          <a:bodyPr/>
          <a:lstStyle/>
          <a:p>
            <a:pPr>
              <a:defRPr/>
            </a:pPr>
            <a:fld id="{BC7A9E65-BA4E-4DA0-BCA4-6EA4CA9851A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CA" smtClean="0"/>
              <a:t>Lincoln Whyte - Winter 2018 - Week 2</a:t>
            </a:r>
            <a:endParaRPr lang="en-US"/>
          </a:p>
        </p:txBody>
      </p:sp>
      <p:sp>
        <p:nvSpPr>
          <p:cNvPr id="5" name="Slide Number Placeholder 4"/>
          <p:cNvSpPr>
            <a:spLocks noGrp="1"/>
          </p:cNvSpPr>
          <p:nvPr>
            <p:ph type="sldNum" sz="quarter" idx="12"/>
          </p:nvPr>
        </p:nvSpPr>
        <p:spPr/>
        <p:txBody>
          <a:bodyPr/>
          <a:lstStyle/>
          <a:p>
            <a:pPr>
              <a:defRPr/>
            </a:pPr>
            <a:fld id="{8CF56D69-2747-4203-858B-FE3F6E5DCE2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CA" smtClean="0"/>
              <a:t>Lincoln Whyte - Winter 2018 - Week 2</a:t>
            </a:r>
            <a:endParaRPr lang="en-US"/>
          </a:p>
        </p:txBody>
      </p:sp>
      <p:sp>
        <p:nvSpPr>
          <p:cNvPr id="9" name="Slide Number Placeholder 8"/>
          <p:cNvSpPr>
            <a:spLocks noGrp="1"/>
          </p:cNvSpPr>
          <p:nvPr>
            <p:ph type="sldNum" sz="quarter" idx="12"/>
          </p:nvPr>
        </p:nvSpPr>
        <p:spPr/>
        <p:txBody>
          <a:bodyPr/>
          <a:lstStyle/>
          <a:p>
            <a:pPr>
              <a:defRPr/>
            </a:pPr>
            <a:fld id="{2420B50B-EA9B-4E91-96B0-1606E78DFA8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r>
              <a:rPr lang="en-CA" smtClean="0"/>
              <a:t>Lincoln Whyte - Winter 2018 - Week 2</a:t>
            </a: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119ED9A3-1385-4042-93A2-E33C1D10BA4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CA" smtClean="0"/>
              <a:t>Lincoln Whyte - Winter 2018 - Week 2</a:t>
            </a:r>
            <a:endParaRPr lang="en-US"/>
          </a:p>
        </p:txBody>
      </p:sp>
      <p:sp>
        <p:nvSpPr>
          <p:cNvPr id="7" name="Slide Number Placeholder 6"/>
          <p:cNvSpPr>
            <a:spLocks noGrp="1"/>
          </p:cNvSpPr>
          <p:nvPr>
            <p:ph type="sldNum" sz="quarter" idx="12"/>
          </p:nvPr>
        </p:nvSpPr>
        <p:spPr/>
        <p:txBody>
          <a:bodyPr/>
          <a:lstStyle/>
          <a:p>
            <a:pPr>
              <a:defRPr/>
            </a:pPr>
            <a:fld id="{C5DAC5B5-1ADB-4FC2-9BA4-C66CD5F460A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smtClean="0"/>
              <a:t>Lincoln Whyte - Winter 2018 - Week 2</a:t>
            </a:r>
            <a:endParaRPr lang="en-US"/>
          </a:p>
        </p:txBody>
      </p:sp>
      <p:sp>
        <p:nvSpPr>
          <p:cNvPr id="6" name="Slide Number Placeholder 5"/>
          <p:cNvSpPr>
            <a:spLocks noGrp="1"/>
          </p:cNvSpPr>
          <p:nvPr>
            <p:ph type="sldNum" sz="quarter" idx="12"/>
          </p:nvPr>
        </p:nvSpPr>
        <p:spPr/>
        <p:txBody>
          <a:bodyPr/>
          <a:lstStyle/>
          <a:p>
            <a:pPr>
              <a:defRPr/>
            </a:pPr>
            <a:fld id="{1CA273FB-1148-457A-B88E-090D4067A49F}"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smtClean="0"/>
              <a:t>Lincoln Whyte - Winter 2018 - Week 2</a:t>
            </a:r>
            <a:endParaRPr lang="en-US"/>
          </a:p>
        </p:txBody>
      </p:sp>
      <p:sp>
        <p:nvSpPr>
          <p:cNvPr id="6" name="Slide Number Placeholder 5"/>
          <p:cNvSpPr>
            <a:spLocks noGrp="1"/>
          </p:cNvSpPr>
          <p:nvPr>
            <p:ph type="sldNum" sz="quarter" idx="12"/>
          </p:nvPr>
        </p:nvSpPr>
        <p:spPr/>
        <p:txBody>
          <a:bodyPr/>
          <a:lstStyle/>
          <a:p>
            <a:pPr>
              <a:defRPr/>
            </a:pPr>
            <a:fld id="{2A9D5B56-D691-41E2-B108-2C62BB96932F}"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CA" smtClean="0"/>
              <a:t>Lincoln Whyte - Winter 2018 - Week 2</a:t>
            </a: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530C27DB-7A46-4E4F-A721-C62EF165175B}"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5579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lstStyle/>
          <a:p>
            <a:r>
              <a:rPr lang="en-US" dirty="0" smtClean="0"/>
              <a:t>First Impressions?</a:t>
            </a:r>
          </a:p>
          <a:p>
            <a:r>
              <a:rPr lang="en-US" dirty="0" smtClean="0"/>
              <a:t>Any Relevance?</a:t>
            </a:r>
          </a:p>
          <a:p>
            <a:r>
              <a:rPr lang="en-US" dirty="0" smtClean="0"/>
              <a:t>How are employers limiting innovation with Human Capital?</a:t>
            </a:r>
          </a:p>
          <a:p>
            <a:r>
              <a:rPr lang="en-US" dirty="0" smtClean="0"/>
              <a:t>How are employees limiting innovation with Human Capital?</a:t>
            </a:r>
          </a:p>
          <a:p>
            <a:r>
              <a:rPr lang="en-US" dirty="0" smtClean="0"/>
              <a:t>Other?</a:t>
            </a:r>
            <a:endParaRPr lang="en-US" dirty="0"/>
          </a:p>
        </p:txBody>
      </p:sp>
      <p:sp>
        <p:nvSpPr>
          <p:cNvPr id="4" name="Footer Placeholder 3"/>
          <p:cNvSpPr>
            <a:spLocks noGrp="1"/>
          </p:cNvSpPr>
          <p:nvPr>
            <p:ph type="ftr" sz="quarter" idx="11"/>
          </p:nvPr>
        </p:nvSpPr>
        <p:spPr/>
        <p:txBody>
          <a:bodyPr/>
          <a:lstStyle/>
          <a:p>
            <a:pPr>
              <a:defRPr/>
            </a:pPr>
            <a:r>
              <a:rPr lang="en-CA" dirty="0" smtClean="0"/>
              <a:t>Lincoln Whyte - Winter 2018 - Week 2</a:t>
            </a:r>
            <a:endParaRPr lang="en-US" dirty="0"/>
          </a:p>
        </p:txBody>
      </p:sp>
      <p:sp>
        <p:nvSpPr>
          <p:cNvPr id="5" name="Slide Number Placeholder 4"/>
          <p:cNvSpPr>
            <a:spLocks noGrp="1"/>
          </p:cNvSpPr>
          <p:nvPr>
            <p:ph type="sldNum" sz="quarter" idx="12"/>
          </p:nvPr>
        </p:nvSpPr>
        <p:spPr/>
        <p:txBody>
          <a:bodyPr/>
          <a:lstStyle/>
          <a:p>
            <a:pPr>
              <a:defRPr/>
            </a:pPr>
            <a:fld id="{530C27DB-7A46-4E4F-A721-C62EF165175B}" type="slidenum">
              <a:rPr lang="en-US" smtClean="0"/>
              <a:pPr>
                <a:defRPr/>
              </a:pPr>
              <a:t>1</a:t>
            </a:fld>
            <a:endParaRPr lang="en-US" dirty="0"/>
          </a:p>
        </p:txBody>
      </p:sp>
    </p:spTree>
    <p:extLst>
      <p:ext uri="{BB962C8B-B14F-4D97-AF65-F5344CB8AC3E}">
        <p14:creationId xmlns:p14="http://schemas.microsoft.com/office/powerpoint/2010/main" val="19128797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p:txBody>
          <a:bodyPr>
            <a:normAutofit/>
          </a:bodyPr>
          <a:lstStyle/>
          <a:p>
            <a:pPr eaLnBrk="1" hangingPunct="1"/>
            <a:r>
              <a:rPr lang="en-US" sz="3200" i="1" dirty="0" smtClean="0"/>
              <a:t>Choosing your destiny:  How to Design a Winning Innovation Strategy</a:t>
            </a:r>
          </a:p>
        </p:txBody>
      </p:sp>
      <p:sp>
        <p:nvSpPr>
          <p:cNvPr id="11266" name="Rectangle 2"/>
          <p:cNvSpPr>
            <a:spLocks noGrp="1" noChangeArrowheads="1"/>
          </p:cNvSpPr>
          <p:nvPr>
            <p:ph type="body" idx="1"/>
          </p:nvPr>
        </p:nvSpPr>
        <p:spPr/>
        <p:txBody>
          <a:bodyPr/>
          <a:lstStyle/>
          <a:p>
            <a:pPr eaLnBrk="1" hangingPunct="1"/>
            <a:r>
              <a:rPr lang="en-US" sz="2400" dirty="0" smtClean="0"/>
              <a:t>Chapter </a:t>
            </a:r>
            <a:r>
              <a:rPr lang="en-US" sz="2400" dirty="0"/>
              <a:t>3</a:t>
            </a:r>
            <a:endParaRPr lang="en-US" sz="2400" dirty="0" smtClean="0"/>
          </a:p>
        </p:txBody>
      </p:sp>
      <p:sp>
        <p:nvSpPr>
          <p:cNvPr id="11269" name="Footer Placeholder 6"/>
          <p:cNvSpPr>
            <a:spLocks noGrp="1"/>
          </p:cNvSpPr>
          <p:nvPr>
            <p:ph type="ftr" sz="quarter" idx="11"/>
          </p:nvPr>
        </p:nvSpPr>
        <p:spPr>
          <a:noFill/>
        </p:spPr>
        <p:txBody>
          <a:bodyPr/>
          <a:lstStyle/>
          <a:p>
            <a:r>
              <a:rPr lang="en-CA" dirty="0" smtClean="0"/>
              <a:t>Lincoln Whyte - Winter 2018 - Week 2</a:t>
            </a:r>
            <a:endParaRPr lang="en-US" dirty="0"/>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a:t>
            </a:fld>
            <a:endParaRPr lang="en-US" dirty="0"/>
          </a:p>
        </p:txBody>
      </p:sp>
    </p:spTree>
    <p:extLst>
      <p:ext uri="{BB962C8B-B14F-4D97-AF65-F5344CB8AC3E}">
        <p14:creationId xmlns:p14="http://schemas.microsoft.com/office/powerpoint/2010/main" val="1939930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p:txBody>
          <a:bodyPr/>
          <a:lstStyle/>
          <a:p>
            <a:pPr eaLnBrk="1" hangingPunct="1"/>
            <a:r>
              <a:rPr lang="en-US" sz="3200" i="1" dirty="0" smtClean="0"/>
              <a:t>Choosing the Right Strategy</a:t>
            </a:r>
          </a:p>
        </p:txBody>
      </p:sp>
      <p:sp>
        <p:nvSpPr>
          <p:cNvPr id="12290" name="Rectangle 2"/>
          <p:cNvSpPr>
            <a:spLocks noGrp="1" noChangeArrowheads="1"/>
          </p:cNvSpPr>
          <p:nvPr>
            <p:ph idx="1"/>
          </p:nvPr>
        </p:nvSpPr>
        <p:spPr/>
        <p:txBody>
          <a:bodyPr>
            <a:normAutofit fontScale="92500" lnSpcReduction="10000"/>
          </a:bodyPr>
          <a:lstStyle/>
          <a:p>
            <a:pPr>
              <a:buNone/>
            </a:pPr>
            <a:r>
              <a:rPr lang="en-US" i="1" dirty="0"/>
              <a:t>“Innovation is a survival issue.”  - 3M</a:t>
            </a:r>
            <a:r>
              <a:rPr lang="en-US" sz="2800" dirty="0" smtClean="0"/>
              <a:t>	</a:t>
            </a:r>
          </a:p>
          <a:p>
            <a:pPr eaLnBrk="1" hangingPunct="1">
              <a:buFontTx/>
              <a:buNone/>
            </a:pPr>
            <a:r>
              <a:rPr lang="en-US" sz="3200" dirty="0" smtClean="0"/>
              <a:t>The innovation strategy must support the business strategy.  The amount and type will vary depending on the strategy and competitive environment.  Timing is everything.</a:t>
            </a:r>
          </a:p>
          <a:p>
            <a:pPr eaLnBrk="1" hangingPunct="1">
              <a:buFontTx/>
              <a:buNone/>
            </a:pPr>
            <a:r>
              <a:rPr lang="en-US" sz="3200" dirty="0" smtClean="0"/>
              <a:t>	Dominant firms are more aggressive innovators.  Dominance is an outcome not a strategy – so we need more than dominance to have a viable innovation strategy.</a:t>
            </a:r>
          </a:p>
        </p:txBody>
      </p:sp>
      <p:sp>
        <p:nvSpPr>
          <p:cNvPr id="12293" name="Footer Placeholder 6"/>
          <p:cNvSpPr>
            <a:spLocks noGrp="1"/>
          </p:cNvSpPr>
          <p:nvPr>
            <p:ph type="ftr" sz="quarter" idx="11"/>
          </p:nvPr>
        </p:nvSpPr>
        <p:spPr>
          <a:noFill/>
        </p:spPr>
        <p:txBody>
          <a:bodyPr/>
          <a:lstStyle/>
          <a:p>
            <a:r>
              <a:rPr lang="en-CA" dirty="0" smtClean="0"/>
              <a:t>Lincoln Whyte - Winter 2018 - Week 2</a:t>
            </a:r>
            <a:endParaRPr lang="en-US" dirty="0"/>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3</a:t>
            </a:fld>
            <a:endParaRPr lang="en-US" dirty="0"/>
          </a:p>
        </p:txBody>
      </p:sp>
    </p:spTree>
    <p:extLst>
      <p:ext uri="{BB962C8B-B14F-4D97-AF65-F5344CB8AC3E}">
        <p14:creationId xmlns:p14="http://schemas.microsoft.com/office/powerpoint/2010/main" val="15838030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p:txBody>
          <a:bodyPr/>
          <a:lstStyle/>
          <a:p>
            <a:pPr eaLnBrk="1" hangingPunct="1"/>
            <a:r>
              <a:rPr lang="en-US" sz="3200" i="1" dirty="0" smtClean="0"/>
              <a:t>Play-to-Win or Play-Not-to Lose</a:t>
            </a:r>
          </a:p>
        </p:txBody>
      </p:sp>
      <p:sp>
        <p:nvSpPr>
          <p:cNvPr id="13314" name="Rectangle 2"/>
          <p:cNvSpPr>
            <a:spLocks noGrp="1" noChangeArrowheads="1"/>
          </p:cNvSpPr>
          <p:nvPr>
            <p:ph idx="1"/>
          </p:nvPr>
        </p:nvSpPr>
        <p:spPr/>
        <p:txBody>
          <a:bodyPr/>
          <a:lstStyle/>
          <a:p>
            <a:pPr eaLnBrk="1" hangingPunct="1">
              <a:buFontTx/>
              <a:buNone/>
            </a:pPr>
            <a:r>
              <a:rPr lang="en-US" sz="2800" dirty="0" smtClean="0"/>
              <a:t>	</a:t>
            </a:r>
            <a:r>
              <a:rPr lang="en-US" sz="3200" dirty="0" smtClean="0"/>
              <a:t>Two classes of Innovation Strategy:</a:t>
            </a:r>
          </a:p>
          <a:p>
            <a:pPr eaLnBrk="1" hangingPunct="1">
              <a:buFontTx/>
              <a:buAutoNum type="arabicPeriod"/>
            </a:pPr>
            <a:r>
              <a:rPr lang="en-US" sz="3200" dirty="0" smtClean="0"/>
              <a:t>Playing-to Win (PTW)</a:t>
            </a:r>
          </a:p>
          <a:p>
            <a:pPr eaLnBrk="1" hangingPunct="1">
              <a:buFontTx/>
              <a:buAutoNum type="arabicPeriod"/>
            </a:pPr>
            <a:r>
              <a:rPr lang="en-US" sz="3200" dirty="0" smtClean="0"/>
              <a:t>Playing-Not-to Lose (PNTL)</a:t>
            </a:r>
          </a:p>
        </p:txBody>
      </p:sp>
      <p:sp>
        <p:nvSpPr>
          <p:cNvPr id="13317" name="Footer Placeholder 6"/>
          <p:cNvSpPr>
            <a:spLocks noGrp="1"/>
          </p:cNvSpPr>
          <p:nvPr>
            <p:ph type="ftr" sz="quarter" idx="11"/>
          </p:nvPr>
        </p:nvSpPr>
        <p:spPr>
          <a:noFill/>
        </p:spPr>
        <p:txBody>
          <a:bodyPr/>
          <a:lstStyle/>
          <a:p>
            <a:r>
              <a:rPr lang="en-CA" dirty="0" smtClean="0"/>
              <a:t>Lincoln Whyte - Winter 2018 - Week 2</a:t>
            </a:r>
            <a:endParaRPr lang="en-US" dirty="0"/>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4</a:t>
            </a:fld>
            <a:endParaRPr lang="en-US" dirty="0"/>
          </a:p>
        </p:txBody>
      </p:sp>
    </p:spTree>
    <p:extLst>
      <p:ext uri="{BB962C8B-B14F-4D97-AF65-F5344CB8AC3E}">
        <p14:creationId xmlns:p14="http://schemas.microsoft.com/office/powerpoint/2010/main" val="11246056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p:txBody>
          <a:bodyPr/>
          <a:lstStyle/>
          <a:p>
            <a:pPr eaLnBrk="1" hangingPunct="1"/>
            <a:r>
              <a:rPr lang="en-US" sz="3200" i="1" dirty="0" smtClean="0"/>
              <a:t>Play-to-Win Strategy</a:t>
            </a:r>
          </a:p>
        </p:txBody>
      </p:sp>
      <p:sp>
        <p:nvSpPr>
          <p:cNvPr id="14338" name="Rectangle 2"/>
          <p:cNvSpPr>
            <a:spLocks noGrp="1" noChangeArrowheads="1"/>
          </p:cNvSpPr>
          <p:nvPr>
            <p:ph idx="1"/>
          </p:nvPr>
        </p:nvSpPr>
        <p:spPr/>
        <p:txBody>
          <a:bodyPr>
            <a:normAutofit fontScale="92500"/>
          </a:bodyPr>
          <a:lstStyle/>
          <a:p>
            <a:pPr eaLnBrk="1" hangingPunct="1">
              <a:buFontTx/>
              <a:buNone/>
            </a:pPr>
            <a:r>
              <a:rPr lang="en-US" sz="2800" dirty="0" smtClean="0"/>
              <a:t>	“Is the innovation investment we are making expected to create one of the key sources of our competitive advantage?”    </a:t>
            </a:r>
            <a:r>
              <a:rPr lang="en-US" sz="2800" b="1" dirty="0" smtClean="0"/>
              <a:t>YES!</a:t>
            </a:r>
          </a:p>
          <a:p>
            <a:pPr eaLnBrk="1" hangingPunct="1">
              <a:buFontTx/>
              <a:buNone/>
            </a:pPr>
            <a:r>
              <a:rPr lang="en-US" sz="2800" dirty="0" smtClean="0"/>
              <a:t>	PTW is a market-leading strategy that relies heavily on semi-radical innovation to drive transformation in the organization and create market-changing ideas and products.  Intent of outpacing the competition with radical (leapfrog) or alternatively wearing them down with repeated salvos of different types of innovation.</a:t>
            </a:r>
          </a:p>
          <a:p>
            <a:pPr eaLnBrk="1" hangingPunct="1">
              <a:buFontTx/>
              <a:buNone/>
            </a:pPr>
            <a:r>
              <a:rPr lang="en-US" sz="2800" dirty="0" smtClean="0"/>
              <a:t>	Typical of High-tech start-ups.  Failure rate?</a:t>
            </a:r>
          </a:p>
        </p:txBody>
      </p:sp>
      <p:sp>
        <p:nvSpPr>
          <p:cNvPr id="14341" name="Footer Placeholder 6"/>
          <p:cNvSpPr>
            <a:spLocks noGrp="1"/>
          </p:cNvSpPr>
          <p:nvPr>
            <p:ph type="ftr" sz="quarter" idx="11"/>
          </p:nvPr>
        </p:nvSpPr>
        <p:spPr>
          <a:noFill/>
        </p:spPr>
        <p:txBody>
          <a:bodyPr/>
          <a:lstStyle/>
          <a:p>
            <a:r>
              <a:rPr lang="en-CA" dirty="0" smtClean="0"/>
              <a:t>Lincoln Whyte - Winter 2018 - Week 2</a:t>
            </a:r>
            <a:endParaRPr lang="en-US" dirty="0"/>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5</a:t>
            </a:fld>
            <a:endParaRPr lang="en-US" dirty="0"/>
          </a:p>
        </p:txBody>
      </p:sp>
    </p:spTree>
    <p:extLst>
      <p:ext uri="{BB962C8B-B14F-4D97-AF65-F5344CB8AC3E}">
        <p14:creationId xmlns:p14="http://schemas.microsoft.com/office/powerpoint/2010/main" val="8962863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p:txBody>
          <a:bodyPr/>
          <a:lstStyle/>
          <a:p>
            <a:pPr eaLnBrk="1" hangingPunct="1"/>
            <a:r>
              <a:rPr lang="en-US" sz="3200" i="1" dirty="0" smtClean="0"/>
              <a:t>Play-to-Win Strategy</a:t>
            </a:r>
          </a:p>
        </p:txBody>
      </p:sp>
      <p:sp>
        <p:nvSpPr>
          <p:cNvPr id="15362" name="Rectangle 2"/>
          <p:cNvSpPr>
            <a:spLocks noGrp="1" noChangeArrowheads="1"/>
          </p:cNvSpPr>
          <p:nvPr>
            <p:ph idx="1"/>
          </p:nvPr>
        </p:nvSpPr>
        <p:spPr/>
        <p:txBody>
          <a:bodyPr/>
          <a:lstStyle/>
          <a:p>
            <a:pPr eaLnBrk="1" hangingPunct="1">
              <a:buFontTx/>
              <a:buNone/>
            </a:pPr>
            <a:r>
              <a:rPr lang="en-US" sz="2800" dirty="0" smtClean="0"/>
              <a:t>	Experience of </a:t>
            </a:r>
            <a:r>
              <a:rPr lang="en-US" sz="3200" dirty="0" smtClean="0"/>
              <a:t>Venture Capital Firms </a:t>
            </a:r>
          </a:p>
          <a:p>
            <a:pPr eaLnBrk="1" hangingPunct="1">
              <a:buFontTx/>
              <a:buNone/>
            </a:pPr>
            <a:r>
              <a:rPr lang="en-US" sz="3200" dirty="0" smtClean="0"/>
              <a:t>Out of 10 investments:</a:t>
            </a:r>
          </a:p>
          <a:p>
            <a:pPr lvl="1">
              <a:buFont typeface="Arial" charset="0"/>
              <a:buChar char="•"/>
            </a:pPr>
            <a:r>
              <a:rPr lang="en-US" sz="3000" dirty="0" smtClean="0"/>
              <a:t>4 go bankrupt</a:t>
            </a:r>
          </a:p>
          <a:p>
            <a:pPr lvl="1">
              <a:buFont typeface="Arial" charset="0"/>
              <a:buChar char="•"/>
            </a:pPr>
            <a:r>
              <a:rPr lang="en-US" sz="3000" dirty="0" smtClean="0"/>
              <a:t>5 provide mediocre returns</a:t>
            </a:r>
          </a:p>
          <a:p>
            <a:pPr lvl="1">
              <a:buFont typeface="Arial" charset="0"/>
              <a:buChar char="•"/>
            </a:pPr>
            <a:r>
              <a:rPr lang="en-US" sz="3000" dirty="0" smtClean="0"/>
              <a:t>1 is a homerun</a:t>
            </a:r>
          </a:p>
        </p:txBody>
      </p:sp>
      <p:sp>
        <p:nvSpPr>
          <p:cNvPr id="15365" name="Footer Placeholder 6"/>
          <p:cNvSpPr>
            <a:spLocks noGrp="1"/>
          </p:cNvSpPr>
          <p:nvPr>
            <p:ph type="ftr" sz="quarter" idx="11"/>
          </p:nvPr>
        </p:nvSpPr>
        <p:spPr>
          <a:noFill/>
        </p:spPr>
        <p:txBody>
          <a:bodyPr/>
          <a:lstStyle/>
          <a:p>
            <a:r>
              <a:rPr lang="en-CA" dirty="0" smtClean="0"/>
              <a:t>Lincoln Whyte - Winter 2018 - Week 2</a:t>
            </a:r>
            <a:endParaRPr lang="en-US" dirty="0"/>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6</a:t>
            </a:fld>
            <a:endParaRPr lang="en-US" dirty="0"/>
          </a:p>
        </p:txBody>
      </p:sp>
    </p:spTree>
    <p:extLst>
      <p:ext uri="{BB962C8B-B14F-4D97-AF65-F5344CB8AC3E}">
        <p14:creationId xmlns:p14="http://schemas.microsoft.com/office/powerpoint/2010/main" val="12381534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p:txBody>
          <a:bodyPr/>
          <a:lstStyle/>
          <a:p>
            <a:pPr eaLnBrk="1" hangingPunct="1"/>
            <a:r>
              <a:rPr lang="en-US" sz="3200" i="1" dirty="0" smtClean="0"/>
              <a:t>Play-to-Win Strategy</a:t>
            </a:r>
          </a:p>
        </p:txBody>
      </p:sp>
      <p:sp>
        <p:nvSpPr>
          <p:cNvPr id="16386" name="Rectangle 2"/>
          <p:cNvSpPr>
            <a:spLocks noGrp="1" noChangeArrowheads="1"/>
          </p:cNvSpPr>
          <p:nvPr>
            <p:ph idx="1"/>
          </p:nvPr>
        </p:nvSpPr>
        <p:spPr/>
        <p:txBody>
          <a:bodyPr>
            <a:normAutofit fontScale="92500" lnSpcReduction="20000"/>
          </a:bodyPr>
          <a:lstStyle/>
          <a:p>
            <a:pPr eaLnBrk="1" hangingPunct="1">
              <a:buFontTx/>
              <a:buNone/>
            </a:pPr>
            <a:r>
              <a:rPr lang="en-US" sz="2800" dirty="0" smtClean="0"/>
              <a:t>	Dot Bomb era of the late 90’s (~97-2001)</a:t>
            </a:r>
          </a:p>
          <a:p>
            <a:pPr>
              <a:buFont typeface="Arial" charset="0"/>
              <a:buChar char="•"/>
            </a:pPr>
            <a:r>
              <a:rPr lang="en-US" sz="2800" dirty="0" err="1" smtClean="0"/>
              <a:t>Webvan</a:t>
            </a:r>
            <a:r>
              <a:rPr lang="en-US" sz="2800" dirty="0" smtClean="0"/>
              <a:t> </a:t>
            </a:r>
            <a:r>
              <a:rPr lang="en-US" sz="2800" dirty="0" smtClean="0">
                <a:latin typeface="Segoe Script" pitchFamily="34" charset="0"/>
              </a:rPr>
              <a:t>X</a:t>
            </a:r>
          </a:p>
          <a:p>
            <a:pPr>
              <a:buFont typeface="Arial" charset="0"/>
              <a:buChar char="•"/>
            </a:pPr>
            <a:r>
              <a:rPr lang="en-US" sz="2800" dirty="0" err="1" smtClean="0"/>
              <a:t>Pets.com</a:t>
            </a:r>
            <a:r>
              <a:rPr lang="en-US" sz="2800" dirty="0" smtClean="0"/>
              <a:t> </a:t>
            </a:r>
            <a:r>
              <a:rPr lang="en-US" sz="2800" dirty="0" smtClean="0">
                <a:latin typeface="Segoe Script" pitchFamily="34" charset="0"/>
              </a:rPr>
              <a:t>X</a:t>
            </a:r>
          </a:p>
          <a:p>
            <a:pPr>
              <a:buFont typeface="Arial" charset="0"/>
              <a:buChar char="•"/>
            </a:pPr>
            <a:r>
              <a:rPr lang="en-US" sz="2800" dirty="0" err="1" smtClean="0"/>
              <a:t>etoys</a:t>
            </a:r>
            <a:r>
              <a:rPr lang="en-US" sz="2800" dirty="0" smtClean="0"/>
              <a:t> </a:t>
            </a:r>
            <a:r>
              <a:rPr lang="en-US" sz="2800" dirty="0">
                <a:latin typeface="Segoe Script" pitchFamily="34" charset="0"/>
              </a:rPr>
              <a:t>X</a:t>
            </a:r>
          </a:p>
          <a:p>
            <a:pPr>
              <a:buFont typeface="Arial" charset="0"/>
              <a:buChar char="•"/>
            </a:pPr>
            <a:r>
              <a:rPr lang="en-US" sz="2800" dirty="0" smtClean="0"/>
              <a:t>Amazon </a:t>
            </a:r>
            <a:r>
              <a:rPr lang="en-US" sz="2800" dirty="0" smtClean="0">
                <a:latin typeface="Segoe Script" pitchFamily="34" charset="0"/>
              </a:rPr>
              <a:t>√</a:t>
            </a:r>
          </a:p>
          <a:p>
            <a:pPr eaLnBrk="1" hangingPunct="1">
              <a:buFontTx/>
              <a:buNone/>
            </a:pPr>
            <a:r>
              <a:rPr lang="en-US" sz="2800" dirty="0" smtClean="0"/>
              <a:t>	Managers in larger more established firms do not need to “bet the company” as start-ups do.</a:t>
            </a:r>
          </a:p>
          <a:p>
            <a:pPr eaLnBrk="1" hangingPunct="1">
              <a:buFont typeface="Wingdings" pitchFamily="2" charset="2"/>
              <a:buChar char="Ø"/>
            </a:pPr>
            <a:r>
              <a:rPr lang="en-US" sz="2800" dirty="0"/>
              <a:t> </a:t>
            </a:r>
            <a:r>
              <a:rPr lang="en-US" sz="2800" dirty="0" smtClean="0"/>
              <a:t>Toyota with the Prius and lean manufacturing (JIT).</a:t>
            </a:r>
          </a:p>
          <a:p>
            <a:pPr eaLnBrk="1" hangingPunct="1">
              <a:buFont typeface="Wingdings" pitchFamily="2" charset="2"/>
              <a:buNone/>
            </a:pPr>
            <a:r>
              <a:rPr lang="en-US" sz="2800" dirty="0" smtClean="0"/>
              <a:t>PTW could be too risky for some….</a:t>
            </a:r>
          </a:p>
          <a:p>
            <a:pPr eaLnBrk="1" hangingPunct="1">
              <a:buFontTx/>
              <a:buNone/>
            </a:pPr>
            <a:endParaRPr lang="en-US" sz="2800" dirty="0" smtClean="0"/>
          </a:p>
        </p:txBody>
      </p:sp>
      <p:sp>
        <p:nvSpPr>
          <p:cNvPr id="16389"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7</a:t>
            </a:fld>
            <a:endParaRPr lang="en-US"/>
          </a:p>
        </p:txBody>
      </p:sp>
    </p:spTree>
    <p:extLst>
      <p:ext uri="{BB962C8B-B14F-4D97-AF65-F5344CB8AC3E}">
        <p14:creationId xmlns:p14="http://schemas.microsoft.com/office/powerpoint/2010/main" val="4183950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p:txBody>
          <a:bodyPr/>
          <a:lstStyle/>
          <a:p>
            <a:pPr eaLnBrk="1" hangingPunct="1"/>
            <a:r>
              <a:rPr lang="en-US" sz="3200" i="1" dirty="0" smtClean="0"/>
              <a:t>Play-Not-to-Lose Strategy</a:t>
            </a:r>
          </a:p>
        </p:txBody>
      </p:sp>
      <p:sp>
        <p:nvSpPr>
          <p:cNvPr id="17410" name="Rectangle 2"/>
          <p:cNvSpPr>
            <a:spLocks noGrp="1" noChangeArrowheads="1"/>
          </p:cNvSpPr>
          <p:nvPr>
            <p:ph idx="1"/>
          </p:nvPr>
        </p:nvSpPr>
        <p:spPr/>
        <p:txBody>
          <a:bodyPr>
            <a:normAutofit/>
          </a:bodyPr>
          <a:lstStyle/>
          <a:p>
            <a:pPr eaLnBrk="1" hangingPunct="1">
              <a:buFontTx/>
              <a:buNone/>
            </a:pPr>
            <a:r>
              <a:rPr lang="en-US" sz="2800" dirty="0" smtClean="0"/>
              <a:t>	Too many strong competitors, uncertain regulatory environment,  uncertain economics </a:t>
            </a:r>
            <a:r>
              <a:rPr lang="mr-IN" sz="2800" dirty="0" smtClean="0"/>
              <a:t>–</a:t>
            </a:r>
            <a:r>
              <a:rPr lang="en-US" sz="2800" dirty="0" smtClean="0"/>
              <a:t> it might be prudent to adopt a less aggressive/risky PNTL strategy.</a:t>
            </a:r>
          </a:p>
          <a:p>
            <a:pPr eaLnBrk="1" hangingPunct="1">
              <a:buFontTx/>
              <a:buNone/>
            </a:pPr>
            <a:r>
              <a:rPr lang="en-US" sz="2800" dirty="0" smtClean="0"/>
              <a:t>	This strategy typically includes more incremental innovation than the PTW strategy and aims to ensure the company can stay in the game by moving quickly and taking calculated risks</a:t>
            </a:r>
          </a:p>
        </p:txBody>
      </p:sp>
      <p:sp>
        <p:nvSpPr>
          <p:cNvPr id="17413"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8</a:t>
            </a:fld>
            <a:endParaRPr lang="en-US"/>
          </a:p>
        </p:txBody>
      </p:sp>
    </p:spTree>
    <p:extLst>
      <p:ext uri="{BB962C8B-B14F-4D97-AF65-F5344CB8AC3E}">
        <p14:creationId xmlns:p14="http://schemas.microsoft.com/office/powerpoint/2010/main" val="39508087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p:txBody>
          <a:bodyPr/>
          <a:lstStyle/>
          <a:p>
            <a:pPr eaLnBrk="1" hangingPunct="1"/>
            <a:r>
              <a:rPr lang="en-US" sz="3200" i="1" dirty="0" smtClean="0"/>
              <a:t>Play-Not-to-Lose Strategy</a:t>
            </a:r>
          </a:p>
        </p:txBody>
      </p:sp>
      <p:sp>
        <p:nvSpPr>
          <p:cNvPr id="18434" name="Rectangle 2"/>
          <p:cNvSpPr>
            <a:spLocks noGrp="1" noChangeArrowheads="1"/>
          </p:cNvSpPr>
          <p:nvPr>
            <p:ph idx="1"/>
          </p:nvPr>
        </p:nvSpPr>
        <p:spPr/>
        <p:txBody>
          <a:bodyPr>
            <a:normAutofit lnSpcReduction="10000"/>
          </a:bodyPr>
          <a:lstStyle/>
          <a:p>
            <a:pPr eaLnBrk="1" hangingPunct="1">
              <a:buFontTx/>
              <a:buNone/>
            </a:pPr>
            <a:r>
              <a:rPr lang="en-US" sz="2800" dirty="0" smtClean="0"/>
              <a:t>	PNTL is not the “fast-follower” strategy.  It is not limited to following others, but to be successful it  requires a mix of preemptive and reactive moves all aimed at not relinquishing advantage 	</a:t>
            </a:r>
          </a:p>
          <a:p>
            <a:pPr eaLnBrk="1" hangingPunct="1">
              <a:buFontTx/>
              <a:buNone/>
            </a:pPr>
            <a:r>
              <a:rPr lang="en-US" sz="2800" dirty="0" smtClean="0"/>
              <a:t>Once CEO has chosen the Innovation approach a portfolio needs to be built with the right mix of types of innovation.  Tech. vs. business model mix?  This then needs to be communicated to the organization and inoculations against antibodies and other impediments managed.</a:t>
            </a:r>
          </a:p>
        </p:txBody>
      </p:sp>
      <p:sp>
        <p:nvSpPr>
          <p:cNvPr id="18437"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9</a:t>
            </a:fld>
            <a:endParaRPr lang="en-US"/>
          </a:p>
        </p:txBody>
      </p:sp>
    </p:spTree>
    <p:extLst>
      <p:ext uri="{BB962C8B-B14F-4D97-AF65-F5344CB8AC3E}">
        <p14:creationId xmlns:p14="http://schemas.microsoft.com/office/powerpoint/2010/main" val="206441446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p:txBody>
          <a:bodyPr/>
          <a:lstStyle/>
          <a:p>
            <a:pPr algn="ctr" eaLnBrk="1" hangingPunct="1"/>
            <a:r>
              <a:rPr lang="en-US" sz="3200" i="1" dirty="0" smtClean="0"/>
              <a:t>The 6 Levers of Innovation (CH 2)</a:t>
            </a:r>
          </a:p>
        </p:txBody>
      </p:sp>
      <p:sp>
        <p:nvSpPr>
          <p:cNvPr id="9220" name="Rectangle 2"/>
          <p:cNvSpPr>
            <a:spLocks noGrp="1" noChangeArrowheads="1"/>
          </p:cNvSpPr>
          <p:nvPr>
            <p:ph idx="1"/>
          </p:nvPr>
        </p:nvSpPr>
        <p:spPr>
          <a:xfrm>
            <a:off x="822959" y="1845734"/>
            <a:ext cx="7543801" cy="4402666"/>
          </a:xfrm>
        </p:spPr>
        <p:txBody>
          <a:bodyPr numCol="2">
            <a:normAutofit fontScale="92500"/>
          </a:bodyPr>
          <a:lstStyle/>
          <a:p>
            <a:pPr marL="0" indent="0" eaLnBrk="1" hangingPunct="1">
              <a:buNone/>
            </a:pPr>
            <a:r>
              <a:rPr lang="en-US" sz="2900" u="sng" dirty="0"/>
              <a:t>Business Model </a:t>
            </a:r>
            <a:r>
              <a:rPr lang="en-US" sz="2900" u="sng" dirty="0" smtClean="0"/>
              <a:t>Innovation</a:t>
            </a:r>
            <a:endParaRPr lang="en-US" sz="2900" b="1" u="sng" dirty="0" smtClean="0"/>
          </a:p>
          <a:p>
            <a:pPr eaLnBrk="1" hangingPunct="1"/>
            <a:r>
              <a:rPr lang="en-US" sz="2600" b="1" dirty="0" smtClean="0"/>
              <a:t>Value Proposition</a:t>
            </a:r>
            <a:r>
              <a:rPr lang="en-US" sz="2600" dirty="0" smtClean="0"/>
              <a:t> </a:t>
            </a:r>
          </a:p>
          <a:p>
            <a:pPr lvl="1" eaLnBrk="1" hangingPunct="1"/>
            <a:r>
              <a:rPr lang="en-US" sz="2600" dirty="0" smtClean="0"/>
              <a:t>what is sold and delivered to the market</a:t>
            </a:r>
          </a:p>
          <a:p>
            <a:pPr eaLnBrk="1" hangingPunct="1"/>
            <a:r>
              <a:rPr lang="en-US" sz="2600" b="1" dirty="0" smtClean="0"/>
              <a:t>Supply Chain</a:t>
            </a:r>
            <a:r>
              <a:rPr lang="en-US" sz="2600" dirty="0" smtClean="0"/>
              <a:t> </a:t>
            </a:r>
            <a:endParaRPr lang="en-US" sz="2600" dirty="0"/>
          </a:p>
          <a:p>
            <a:pPr lvl="1" eaLnBrk="1" hangingPunct="1"/>
            <a:r>
              <a:rPr lang="en-US" sz="2600" dirty="0" smtClean="0"/>
              <a:t>How it is created and delivered to the market</a:t>
            </a:r>
          </a:p>
          <a:p>
            <a:pPr eaLnBrk="1" hangingPunct="1"/>
            <a:r>
              <a:rPr lang="en-US" sz="2600" b="1" dirty="0" smtClean="0"/>
              <a:t>Target Customer</a:t>
            </a:r>
            <a:r>
              <a:rPr lang="en-US" sz="2600" dirty="0" smtClean="0"/>
              <a:t> </a:t>
            </a:r>
            <a:endParaRPr lang="en-US" sz="2600" dirty="0"/>
          </a:p>
          <a:p>
            <a:pPr lvl="1" eaLnBrk="1" hangingPunct="1"/>
            <a:r>
              <a:rPr lang="en-US" sz="2600" dirty="0" smtClean="0"/>
              <a:t>to whom it is delivered</a:t>
            </a:r>
          </a:p>
          <a:p>
            <a:pPr marL="0" indent="0" eaLnBrk="1" hangingPunct="1">
              <a:spcBef>
                <a:spcPts val="0"/>
              </a:spcBef>
              <a:buNone/>
            </a:pPr>
            <a:endParaRPr lang="en-US" sz="2400" u="sng" dirty="0" smtClean="0"/>
          </a:p>
          <a:p>
            <a:pPr marL="0" indent="0" eaLnBrk="1" hangingPunct="1">
              <a:spcBef>
                <a:spcPts val="0"/>
              </a:spcBef>
              <a:buNone/>
            </a:pPr>
            <a:r>
              <a:rPr lang="en-US" sz="2900" u="sng" dirty="0" smtClean="0"/>
              <a:t>Technology </a:t>
            </a:r>
            <a:r>
              <a:rPr lang="en-US" sz="2900" u="sng" dirty="0"/>
              <a:t>Innovation</a:t>
            </a:r>
          </a:p>
          <a:p>
            <a:pPr eaLnBrk="1" hangingPunct="1"/>
            <a:r>
              <a:rPr lang="en-US" sz="2600" b="1" dirty="0"/>
              <a:t>Products and Services</a:t>
            </a:r>
          </a:p>
          <a:p>
            <a:pPr lvl="1" eaLnBrk="1" hangingPunct="1"/>
            <a:r>
              <a:rPr lang="en-US" sz="2600" dirty="0"/>
              <a:t>new features and benefits</a:t>
            </a:r>
          </a:p>
          <a:p>
            <a:pPr eaLnBrk="1" hangingPunct="1"/>
            <a:r>
              <a:rPr lang="en-US" sz="2600" b="1" dirty="0"/>
              <a:t>Process Technologies</a:t>
            </a:r>
            <a:endParaRPr lang="en-US" sz="2600" dirty="0"/>
          </a:p>
          <a:p>
            <a:pPr lvl="1" eaLnBrk="1" hangingPunct="1"/>
            <a:r>
              <a:rPr lang="en-US" sz="2600" dirty="0"/>
              <a:t>how it is made</a:t>
            </a:r>
          </a:p>
          <a:p>
            <a:pPr eaLnBrk="1" hangingPunct="1"/>
            <a:r>
              <a:rPr lang="en-US" sz="2600" b="1" dirty="0"/>
              <a:t>Enabling Technologies</a:t>
            </a:r>
            <a:endParaRPr lang="en-US" sz="2600" dirty="0"/>
          </a:p>
          <a:p>
            <a:pPr lvl="1" eaLnBrk="1" hangingPunct="1"/>
            <a:r>
              <a:rPr lang="en-US" sz="2600" dirty="0"/>
              <a:t>see Walmart with it’s </a:t>
            </a:r>
            <a:r>
              <a:rPr lang="en-US" sz="2600" dirty="0" smtClean="0"/>
              <a:t>IT</a:t>
            </a:r>
            <a:r>
              <a:rPr lang="en-US" sz="2400" dirty="0" smtClean="0"/>
              <a:t>	</a:t>
            </a:r>
            <a:r>
              <a:rPr lang="en-US" sz="2000" dirty="0" smtClean="0"/>
              <a:t>	</a:t>
            </a:r>
          </a:p>
        </p:txBody>
      </p:sp>
      <p:sp>
        <p:nvSpPr>
          <p:cNvPr id="9218" name="Footer Placeholder 5"/>
          <p:cNvSpPr>
            <a:spLocks noGrp="1"/>
          </p:cNvSpPr>
          <p:nvPr>
            <p:ph type="ftr" sz="quarter" idx="11"/>
          </p:nvPr>
        </p:nvSpPr>
        <p:spPr>
          <a:noFill/>
        </p:spPr>
        <p:txBody>
          <a:bodyPr/>
          <a:lstStyle/>
          <a:p>
            <a:r>
              <a:rPr lang="en-CA" dirty="0" smtClean="0"/>
              <a:t>Lincoln Whyte - Winter 2018 - Week 2</a:t>
            </a:r>
            <a:endParaRPr lang="en-US" dirty="0"/>
          </a:p>
        </p:txBody>
      </p:sp>
    </p:spTree>
    <p:extLst>
      <p:ext uri="{BB962C8B-B14F-4D97-AF65-F5344CB8AC3E}">
        <p14:creationId xmlns:p14="http://schemas.microsoft.com/office/powerpoint/2010/main" val="58794302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p:txBody>
          <a:bodyPr/>
          <a:lstStyle/>
          <a:p>
            <a:pPr eaLnBrk="1" hangingPunct="1"/>
            <a:r>
              <a:rPr lang="en-US" sz="3200" i="1" dirty="0" smtClean="0"/>
              <a:t>Too Much of a Good Thing</a:t>
            </a:r>
          </a:p>
        </p:txBody>
      </p:sp>
      <p:sp>
        <p:nvSpPr>
          <p:cNvPr id="19458" name="Rectangle 2"/>
          <p:cNvSpPr>
            <a:spLocks noGrp="1" noChangeArrowheads="1"/>
          </p:cNvSpPr>
          <p:nvPr>
            <p:ph idx="1"/>
          </p:nvPr>
        </p:nvSpPr>
        <p:spPr/>
        <p:txBody>
          <a:bodyPr/>
          <a:lstStyle/>
          <a:p>
            <a:pPr eaLnBrk="1" hangingPunct="1">
              <a:buFontTx/>
              <a:buNone/>
            </a:pPr>
            <a:r>
              <a:rPr lang="en-US" sz="2800" smtClean="0"/>
              <a:t>	</a:t>
            </a:r>
            <a:r>
              <a:rPr lang="en-US" sz="3200" smtClean="0"/>
              <a:t>Innovate or die…….Innovate and die?</a:t>
            </a:r>
          </a:p>
          <a:p>
            <a:pPr eaLnBrk="1" hangingPunct="1">
              <a:buFontTx/>
              <a:buNone/>
            </a:pPr>
            <a:r>
              <a:rPr lang="en-US" sz="3200" smtClean="0"/>
              <a:t>	The importance of timing.</a:t>
            </a:r>
          </a:p>
        </p:txBody>
      </p:sp>
      <p:sp>
        <p:nvSpPr>
          <p:cNvPr id="19461"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11</a:t>
            </a:fld>
            <a:endParaRPr lang="en-US"/>
          </a:p>
        </p:txBody>
      </p:sp>
    </p:spTree>
    <p:extLst>
      <p:ext uri="{BB962C8B-B14F-4D97-AF65-F5344CB8AC3E}">
        <p14:creationId xmlns:p14="http://schemas.microsoft.com/office/powerpoint/2010/main" val="17171852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p:txBody>
          <a:bodyPr/>
          <a:lstStyle/>
          <a:p>
            <a:pPr eaLnBrk="1" hangingPunct="1"/>
            <a:r>
              <a:rPr lang="en-US" sz="3200" i="1" dirty="0" smtClean="0"/>
              <a:t>Factors to Consider in choosing a strategy</a:t>
            </a:r>
          </a:p>
        </p:txBody>
      </p:sp>
      <p:sp>
        <p:nvSpPr>
          <p:cNvPr id="20482" name="Rectangle 2"/>
          <p:cNvSpPr>
            <a:spLocks noGrp="1" noChangeArrowheads="1"/>
          </p:cNvSpPr>
          <p:nvPr>
            <p:ph idx="1"/>
          </p:nvPr>
        </p:nvSpPr>
        <p:spPr/>
        <p:txBody>
          <a:bodyPr/>
          <a:lstStyle/>
          <a:p>
            <a:pPr eaLnBrk="1" hangingPunct="1">
              <a:buFontTx/>
              <a:buNone/>
            </a:pPr>
            <a:r>
              <a:rPr lang="en-US" sz="3600" dirty="0" smtClean="0"/>
              <a:t>	“Over time every business model and strategy goes stale in our fast forward economy, strategies reach their sell-by date faster than ever.”</a:t>
            </a:r>
          </a:p>
        </p:txBody>
      </p:sp>
      <p:sp>
        <p:nvSpPr>
          <p:cNvPr id="20485"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12</a:t>
            </a:fld>
            <a:endParaRPr lang="en-US"/>
          </a:p>
        </p:txBody>
      </p:sp>
    </p:spTree>
    <p:extLst>
      <p:ext uri="{BB962C8B-B14F-4D97-AF65-F5344CB8AC3E}">
        <p14:creationId xmlns:p14="http://schemas.microsoft.com/office/powerpoint/2010/main" val="13404931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z="2800" i="1" smtClean="0"/>
              <a:t>Factors to Consider in choosing a strategy</a:t>
            </a:r>
          </a:p>
        </p:txBody>
      </p:sp>
      <p:sp>
        <p:nvSpPr>
          <p:cNvPr id="21507" name="Rectangle 3"/>
          <p:cNvSpPr>
            <a:spLocks noGrp="1" noChangeArrowheads="1"/>
          </p:cNvSpPr>
          <p:nvPr>
            <p:ph idx="1"/>
          </p:nvPr>
        </p:nvSpPr>
        <p:spPr>
          <a:xfrm>
            <a:off x="685800" y="1828800"/>
            <a:ext cx="3810000" cy="4114800"/>
          </a:xfrm>
        </p:spPr>
        <p:txBody>
          <a:bodyPr/>
          <a:lstStyle/>
          <a:p>
            <a:pPr marL="0" indent="0" eaLnBrk="1" hangingPunct="1">
              <a:buNone/>
            </a:pPr>
            <a:r>
              <a:rPr lang="en-US" sz="2400" u="sng" dirty="0"/>
              <a:t>Internal </a:t>
            </a:r>
            <a:r>
              <a:rPr lang="en-US" sz="2400" u="sng" dirty="0" smtClean="0"/>
              <a:t>Factors</a:t>
            </a:r>
          </a:p>
          <a:p>
            <a:pPr eaLnBrk="1" hangingPunct="1">
              <a:buFont typeface="Arial" charset="0"/>
              <a:buChar char="•"/>
            </a:pPr>
            <a:r>
              <a:rPr lang="en-US" dirty="0" smtClean="0"/>
              <a:t>Technical capabilities</a:t>
            </a:r>
          </a:p>
          <a:p>
            <a:pPr eaLnBrk="1" hangingPunct="1">
              <a:buFont typeface="Arial" charset="0"/>
              <a:buChar char="•"/>
            </a:pPr>
            <a:r>
              <a:rPr lang="en-US" dirty="0" smtClean="0"/>
              <a:t>Organizational capabilities</a:t>
            </a:r>
          </a:p>
          <a:p>
            <a:pPr eaLnBrk="1" hangingPunct="1">
              <a:buFont typeface="Arial" charset="0"/>
              <a:buChar char="•"/>
            </a:pPr>
            <a:r>
              <a:rPr lang="en-US" dirty="0" smtClean="0"/>
              <a:t>Success of the current business model</a:t>
            </a:r>
          </a:p>
          <a:p>
            <a:pPr eaLnBrk="1" hangingPunct="1">
              <a:buFont typeface="Arial" charset="0"/>
              <a:buChar char="•"/>
            </a:pPr>
            <a:r>
              <a:rPr lang="en-US" dirty="0" smtClean="0"/>
              <a:t>Funding</a:t>
            </a:r>
          </a:p>
          <a:p>
            <a:pPr eaLnBrk="1" hangingPunct="1">
              <a:buFont typeface="Arial" charset="0"/>
              <a:buChar char="•"/>
            </a:pPr>
            <a:r>
              <a:rPr lang="en-US" dirty="0" smtClean="0"/>
              <a:t>Top mgmt. vision</a:t>
            </a:r>
          </a:p>
        </p:txBody>
      </p:sp>
      <p:sp>
        <p:nvSpPr>
          <p:cNvPr id="21512" name="Footer Placeholder 9"/>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FA9D2164-376B-4D6F-8120-696E550B6D7C}" type="slidenum">
              <a:rPr lang="en-US" smtClean="0"/>
              <a:pPr>
                <a:defRPr/>
              </a:pPr>
              <a:t>13</a:t>
            </a:fld>
            <a:endParaRPr lang="en-US"/>
          </a:p>
        </p:txBody>
      </p:sp>
      <p:sp>
        <p:nvSpPr>
          <p:cNvPr id="21508" name="Rectangle 4"/>
          <p:cNvSpPr>
            <a:spLocks noGrp="1" noChangeArrowheads="1"/>
          </p:cNvSpPr>
          <p:nvPr>
            <p:ph type="body" sz="half" idx="4294967295"/>
          </p:nvPr>
        </p:nvSpPr>
        <p:spPr>
          <a:xfrm>
            <a:off x="4724400" y="1828800"/>
            <a:ext cx="3886200" cy="4114800"/>
          </a:xfrm>
        </p:spPr>
        <p:txBody>
          <a:bodyPr/>
          <a:lstStyle/>
          <a:p>
            <a:pPr marL="0" indent="0" eaLnBrk="1" hangingPunct="1">
              <a:buNone/>
            </a:pPr>
            <a:r>
              <a:rPr lang="en-US" sz="2400" u="sng" dirty="0"/>
              <a:t>External </a:t>
            </a:r>
            <a:r>
              <a:rPr lang="en-US" sz="2400" u="sng" dirty="0" smtClean="0"/>
              <a:t>Factors</a:t>
            </a:r>
            <a:endParaRPr lang="en-US" dirty="0" smtClean="0"/>
          </a:p>
          <a:p>
            <a:pPr eaLnBrk="1" hangingPunct="1">
              <a:buFont typeface="Arial" charset="0"/>
              <a:buChar char="•"/>
            </a:pPr>
            <a:r>
              <a:rPr lang="en-US" dirty="0" smtClean="0"/>
              <a:t>Capabilities in the external network</a:t>
            </a:r>
          </a:p>
          <a:p>
            <a:pPr eaLnBrk="1" hangingPunct="1">
              <a:buFont typeface="Arial" charset="0"/>
              <a:buChar char="•"/>
            </a:pPr>
            <a:r>
              <a:rPr lang="en-US" dirty="0" smtClean="0"/>
              <a:t>Industry structure</a:t>
            </a:r>
          </a:p>
          <a:p>
            <a:pPr eaLnBrk="1" hangingPunct="1">
              <a:buFont typeface="Arial" charset="0"/>
              <a:buChar char="•"/>
            </a:pPr>
            <a:r>
              <a:rPr lang="en-US" dirty="0" smtClean="0"/>
              <a:t>Competition</a:t>
            </a:r>
          </a:p>
          <a:p>
            <a:pPr eaLnBrk="1" hangingPunct="1">
              <a:buFont typeface="Arial" charset="0"/>
              <a:buChar char="•"/>
            </a:pPr>
            <a:r>
              <a:rPr lang="en-US" dirty="0" smtClean="0"/>
              <a:t>Rate of technological change</a:t>
            </a:r>
          </a:p>
        </p:txBody>
      </p:sp>
    </p:spTree>
    <p:extLst>
      <p:ext uri="{BB962C8B-B14F-4D97-AF65-F5344CB8AC3E}">
        <p14:creationId xmlns:p14="http://schemas.microsoft.com/office/powerpoint/2010/main" val="198289558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3200" smtClean="0"/>
              <a:t>The CEO needs to answer 3 questions…</a:t>
            </a:r>
          </a:p>
        </p:txBody>
      </p:sp>
      <p:sp>
        <p:nvSpPr>
          <p:cNvPr id="24579" name="Rectangle 3"/>
          <p:cNvSpPr>
            <a:spLocks noGrp="1" noChangeArrowheads="1"/>
          </p:cNvSpPr>
          <p:nvPr>
            <p:ph idx="1"/>
          </p:nvPr>
        </p:nvSpPr>
        <p:spPr/>
        <p:txBody>
          <a:bodyPr>
            <a:normAutofit fontScale="92500" lnSpcReduction="10000"/>
          </a:bodyPr>
          <a:lstStyle/>
          <a:p>
            <a:pPr eaLnBrk="1" hangingPunct="1">
              <a:lnSpc>
                <a:spcPct val="90000"/>
              </a:lnSpc>
              <a:buFont typeface="Garamond" pitchFamily="1" charset="0"/>
              <a:buAutoNum type="arabicPeriod"/>
            </a:pPr>
            <a:r>
              <a:rPr lang="en-US" sz="3200" dirty="0" smtClean="0"/>
              <a:t>How much innovation does my company need?</a:t>
            </a:r>
          </a:p>
          <a:p>
            <a:pPr eaLnBrk="1" hangingPunct="1">
              <a:lnSpc>
                <a:spcPct val="90000"/>
              </a:lnSpc>
              <a:buFont typeface="Garamond" pitchFamily="1" charset="0"/>
              <a:buAutoNum type="arabicPeriod"/>
            </a:pPr>
            <a:r>
              <a:rPr lang="en-US" sz="3200" dirty="0" smtClean="0"/>
              <a:t>What are the areas that I should focus the innovation?</a:t>
            </a:r>
          </a:p>
          <a:p>
            <a:pPr eaLnBrk="1" hangingPunct="1">
              <a:lnSpc>
                <a:spcPct val="90000"/>
              </a:lnSpc>
              <a:buFont typeface="Garamond" pitchFamily="1" charset="0"/>
              <a:buAutoNum type="arabicPeriod"/>
            </a:pPr>
            <a:r>
              <a:rPr lang="en-US" sz="3200" dirty="0" smtClean="0"/>
              <a:t>What portfolio of innovation types do I need?  How much business model innovation?  How much technology innovation?  What mix of incremental, semi-radical, and radical innovation?</a:t>
            </a:r>
          </a:p>
        </p:txBody>
      </p:sp>
      <p:sp>
        <p:nvSpPr>
          <p:cNvPr id="24581"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14</a:t>
            </a:fld>
            <a:endParaRPr lang="en-US"/>
          </a:p>
        </p:txBody>
      </p:sp>
    </p:spTree>
    <p:extLst>
      <p:ext uri="{BB962C8B-B14F-4D97-AF65-F5344CB8AC3E}">
        <p14:creationId xmlns:p14="http://schemas.microsoft.com/office/powerpoint/2010/main" val="18747957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Organizing </a:t>
            </a:r>
            <a:r>
              <a:rPr lang="en-US" dirty="0" smtClean="0"/>
              <a:t>for Innovation</a:t>
            </a:r>
            <a:endParaRPr lang="en-US" dirty="0"/>
          </a:p>
        </p:txBody>
      </p:sp>
      <p:sp>
        <p:nvSpPr>
          <p:cNvPr id="5" name="Text Placeholder 4"/>
          <p:cNvSpPr>
            <a:spLocks noGrp="1"/>
          </p:cNvSpPr>
          <p:nvPr>
            <p:ph type="body" idx="1"/>
          </p:nvPr>
        </p:nvSpPr>
        <p:spPr/>
        <p:txBody>
          <a:bodyPr/>
          <a:lstStyle/>
          <a:p>
            <a:r>
              <a:rPr lang="en-US" dirty="0" smtClean="0"/>
              <a:t>Chapter 4</a:t>
            </a:r>
            <a:endParaRPr lang="en-US" dirty="0"/>
          </a:p>
        </p:txBody>
      </p:sp>
      <p:sp>
        <p:nvSpPr>
          <p:cNvPr id="2" name="Footer Placeholder 1"/>
          <p:cNvSpPr>
            <a:spLocks noGrp="1"/>
          </p:cNvSpPr>
          <p:nvPr>
            <p:ph type="ftr" sz="quarter" idx="11"/>
          </p:nvPr>
        </p:nvSpPr>
        <p:spPr/>
        <p:txBody>
          <a:bodyPr/>
          <a:lstStyle/>
          <a:p>
            <a:pPr>
              <a:defRPr/>
            </a:pPr>
            <a:r>
              <a:rPr lang="en-CA" smtClean="0"/>
              <a:t>Lincoln Whyte - Winter 2018 - Week 2</a:t>
            </a:r>
            <a:endParaRPr lang="en-US"/>
          </a:p>
        </p:txBody>
      </p:sp>
      <p:sp>
        <p:nvSpPr>
          <p:cNvPr id="3" name="Slide Number Placeholder 2"/>
          <p:cNvSpPr>
            <a:spLocks noGrp="1"/>
          </p:cNvSpPr>
          <p:nvPr>
            <p:ph type="sldNum" sz="quarter" idx="12"/>
          </p:nvPr>
        </p:nvSpPr>
        <p:spPr/>
        <p:txBody>
          <a:bodyPr/>
          <a:lstStyle/>
          <a:p>
            <a:pPr>
              <a:defRPr/>
            </a:pPr>
            <a:fld id="{2420B50B-EA9B-4E91-96B0-1606E78DFA86}" type="slidenum">
              <a:rPr lang="en-US" smtClean="0"/>
              <a:pPr>
                <a:defRPr/>
              </a:pPr>
              <a:t>15</a:t>
            </a:fld>
            <a:endParaRPr lang="en-US"/>
          </a:p>
        </p:txBody>
      </p:sp>
    </p:spTree>
    <p:extLst>
      <p:ext uri="{BB962C8B-B14F-4D97-AF65-F5344CB8AC3E}">
        <p14:creationId xmlns:p14="http://schemas.microsoft.com/office/powerpoint/2010/main" val="181161406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p:txBody>
          <a:bodyPr>
            <a:normAutofit/>
          </a:bodyPr>
          <a:lstStyle/>
          <a:p>
            <a:pPr eaLnBrk="1" hangingPunct="1">
              <a:buFontTx/>
              <a:buNone/>
            </a:pPr>
            <a:r>
              <a:rPr lang="en-US" dirty="0"/>
              <a:t>How to Structure a Company for Innovation</a:t>
            </a:r>
          </a:p>
        </p:txBody>
      </p:sp>
      <p:sp>
        <p:nvSpPr>
          <p:cNvPr id="30722" name="Rectangle 2"/>
          <p:cNvSpPr>
            <a:spLocks noGrp="1" noChangeArrowheads="1"/>
          </p:cNvSpPr>
          <p:nvPr>
            <p:ph idx="1"/>
          </p:nvPr>
        </p:nvSpPr>
        <p:spPr/>
        <p:txBody>
          <a:bodyPr/>
          <a:lstStyle/>
          <a:p>
            <a:pPr eaLnBrk="1" hangingPunct="1">
              <a:buFontTx/>
              <a:buNone/>
            </a:pPr>
            <a:r>
              <a:rPr lang="en-US" sz="2800" dirty="0" smtClean="0"/>
              <a:t>	Successful innovation requires choosing, building, and preparing the right organization and the right people for executing and scaling the innovation.</a:t>
            </a:r>
            <a:endParaRPr lang="en-US" sz="2400" dirty="0" smtClean="0"/>
          </a:p>
        </p:txBody>
      </p:sp>
      <p:sp>
        <p:nvSpPr>
          <p:cNvPr id="30725"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16</a:t>
            </a:fld>
            <a:endParaRPr lang="en-US"/>
          </a:p>
        </p:txBody>
      </p:sp>
    </p:spTree>
    <p:extLst>
      <p:ext uri="{BB962C8B-B14F-4D97-AF65-F5344CB8AC3E}">
        <p14:creationId xmlns:p14="http://schemas.microsoft.com/office/powerpoint/2010/main" val="77440967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31746" name="Rectangle 2"/>
          <p:cNvSpPr>
            <a:spLocks noGrp="1" noChangeArrowheads="1"/>
          </p:cNvSpPr>
          <p:nvPr>
            <p:ph idx="1"/>
          </p:nvPr>
        </p:nvSpPr>
        <p:spPr/>
        <p:txBody>
          <a:bodyPr>
            <a:normAutofit fontScale="92500" lnSpcReduction="10000"/>
          </a:bodyPr>
          <a:lstStyle/>
          <a:p>
            <a:pPr eaLnBrk="1" hangingPunct="1">
              <a:buFontTx/>
              <a:buNone/>
            </a:pPr>
            <a:r>
              <a:rPr lang="en-US" sz="2800" dirty="0" smtClean="0"/>
              <a:t>	Developing an Internal Marketplace for Innovation</a:t>
            </a:r>
          </a:p>
          <a:p>
            <a:pPr eaLnBrk="1" hangingPunct="1">
              <a:buFontTx/>
              <a:buNone/>
            </a:pPr>
            <a:r>
              <a:rPr lang="en-US" sz="2800" dirty="0" smtClean="0"/>
              <a:t>	In this innovation market, the true commercial value of every idea is reflected in the management attention and funding it receives – no matter how threatening or difficult they may appear.</a:t>
            </a:r>
          </a:p>
          <a:p>
            <a:pPr eaLnBrk="1" hangingPunct="1">
              <a:buFontTx/>
              <a:buNone/>
            </a:pPr>
            <a:r>
              <a:rPr lang="en-US" sz="2800" dirty="0" smtClean="0"/>
              <a:t>	Critical to creating such a marketplace is balancing creativity and value capture so that both thrive.</a:t>
            </a:r>
            <a:br>
              <a:rPr lang="en-US" sz="2800" dirty="0" smtClean="0"/>
            </a:br>
            <a:r>
              <a:rPr lang="en-US" sz="2800" dirty="0"/>
              <a:t> – </a:t>
            </a:r>
            <a:r>
              <a:rPr lang="en-US" sz="2800" i="1" dirty="0" smtClean="0"/>
              <a:t>refer to figure 4.1 page 90</a:t>
            </a:r>
            <a:r>
              <a:rPr lang="en-US" sz="2800" dirty="0" smtClean="0"/>
              <a:t/>
            </a:r>
            <a:br>
              <a:rPr lang="en-US" sz="2800" dirty="0" smtClean="0"/>
            </a:br>
            <a:r>
              <a:rPr lang="en-US" sz="2800" dirty="0" smtClean="0"/>
              <a:t>If management likes what they see, they fund the projects based on their perceived commercial value.</a:t>
            </a:r>
          </a:p>
          <a:p>
            <a:pPr eaLnBrk="1" hangingPunct="1">
              <a:buFontTx/>
              <a:buNone/>
            </a:pPr>
            <a:endParaRPr lang="en-US" sz="2400" dirty="0" smtClean="0"/>
          </a:p>
        </p:txBody>
      </p:sp>
      <p:sp>
        <p:nvSpPr>
          <p:cNvPr id="31749"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17</a:t>
            </a:fld>
            <a:endParaRPr lang="en-US"/>
          </a:p>
        </p:txBody>
      </p:sp>
    </p:spTree>
    <p:extLst>
      <p:ext uri="{BB962C8B-B14F-4D97-AF65-F5344CB8AC3E}">
        <p14:creationId xmlns:p14="http://schemas.microsoft.com/office/powerpoint/2010/main" val="164533373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32770" name="Rectangle 2"/>
          <p:cNvSpPr>
            <a:spLocks noGrp="1" noChangeArrowheads="1"/>
          </p:cNvSpPr>
          <p:nvPr>
            <p:ph idx="1"/>
          </p:nvPr>
        </p:nvSpPr>
        <p:spPr/>
        <p:txBody>
          <a:bodyPr/>
          <a:lstStyle/>
          <a:p>
            <a:pPr eaLnBrk="1" hangingPunct="1">
              <a:buFontTx/>
              <a:buNone/>
            </a:pPr>
            <a:r>
              <a:rPr lang="en-US" sz="2800" dirty="0" smtClean="0"/>
              <a:t>	As a business matures, the balance shifts more towards value capture (executing, delivering, and selling) from creating.</a:t>
            </a:r>
            <a:br>
              <a:rPr lang="en-US" sz="2800" dirty="0" smtClean="0"/>
            </a:br>
            <a:endParaRPr lang="en-US" sz="2800" dirty="0" smtClean="0"/>
          </a:p>
          <a:p>
            <a:pPr eaLnBrk="1" hangingPunct="1">
              <a:buFontTx/>
              <a:buNone/>
            </a:pPr>
            <a:endParaRPr lang="en-US" sz="2400" dirty="0" smtClean="0"/>
          </a:p>
        </p:txBody>
      </p:sp>
      <p:sp>
        <p:nvSpPr>
          <p:cNvPr id="32773"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18</a:t>
            </a:fld>
            <a:endParaRPr lang="en-US"/>
          </a:p>
        </p:txBody>
      </p:sp>
      <p:sp>
        <p:nvSpPr>
          <p:cNvPr id="6" name="Rectangle 5"/>
          <p:cNvSpPr/>
          <p:nvPr/>
        </p:nvSpPr>
        <p:spPr bwMode="auto">
          <a:xfrm>
            <a:off x="685800" y="3730367"/>
            <a:ext cx="2133600" cy="1143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chemeClr val="tx1"/>
                </a:solidFill>
                <a:effectLst/>
                <a:latin typeface="Arial" charset="0"/>
              </a:rPr>
              <a:t>Bias toward creativity</a:t>
            </a:r>
          </a:p>
        </p:txBody>
      </p:sp>
      <p:sp>
        <p:nvSpPr>
          <p:cNvPr id="7" name="Rectangle 6"/>
          <p:cNvSpPr/>
          <p:nvPr/>
        </p:nvSpPr>
        <p:spPr bwMode="auto">
          <a:xfrm>
            <a:off x="3352800" y="3726934"/>
            <a:ext cx="2133600" cy="1143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b="0" i="0" u="none" strike="noStrike" cap="none" normalizeH="0" baseline="0" dirty="0" smtClean="0">
                <a:ln>
                  <a:noFill/>
                </a:ln>
                <a:solidFill>
                  <a:schemeClr val="tx1"/>
                </a:solidFill>
                <a:effectLst/>
                <a:latin typeface="Arial" charset="0"/>
              </a:rPr>
              <a:t>Balance </a:t>
            </a:r>
          </a:p>
          <a:p>
            <a:pPr marL="0" marR="0" indent="0" algn="ctr" defTabSz="914400" rtl="0" eaLnBrk="0" fontAlgn="base" latinLnBrk="0" hangingPunct="0">
              <a:lnSpc>
                <a:spcPct val="100000"/>
              </a:lnSpc>
              <a:spcBef>
                <a:spcPct val="0"/>
              </a:spcBef>
              <a:spcAft>
                <a:spcPct val="0"/>
              </a:spcAft>
              <a:buClrTx/>
              <a:buSzTx/>
              <a:buFontTx/>
              <a:buNone/>
              <a:tabLst/>
            </a:pPr>
            <a:r>
              <a:rPr kumimoji="0" lang="en-CA" b="0" i="0" u="none" strike="noStrike" cap="none" normalizeH="0" baseline="0" dirty="0" smtClean="0">
                <a:ln>
                  <a:noFill/>
                </a:ln>
                <a:solidFill>
                  <a:schemeClr val="tx1"/>
                </a:solidFill>
                <a:effectLst/>
                <a:latin typeface="Arial" charset="0"/>
              </a:rPr>
              <a:t>creativity</a:t>
            </a:r>
          </a:p>
          <a:p>
            <a:pPr marL="0" marR="0" indent="0" algn="ctr" defTabSz="914400" rtl="0" eaLnBrk="0" fontAlgn="base" latinLnBrk="0" hangingPunct="0">
              <a:lnSpc>
                <a:spcPct val="100000"/>
              </a:lnSpc>
              <a:spcBef>
                <a:spcPct val="0"/>
              </a:spcBef>
              <a:spcAft>
                <a:spcPct val="0"/>
              </a:spcAft>
              <a:buClrTx/>
              <a:buSzTx/>
              <a:buFontTx/>
              <a:buNone/>
              <a:tabLst/>
            </a:pPr>
            <a:r>
              <a:rPr lang="en-CA" dirty="0" smtClean="0"/>
              <a:t>and value </a:t>
            </a:r>
          </a:p>
          <a:p>
            <a:pPr marL="0" marR="0" indent="0" algn="ctr" defTabSz="914400" rtl="0" eaLnBrk="0" fontAlgn="base" latinLnBrk="0" hangingPunct="0">
              <a:lnSpc>
                <a:spcPct val="100000"/>
              </a:lnSpc>
              <a:spcBef>
                <a:spcPct val="0"/>
              </a:spcBef>
              <a:spcAft>
                <a:spcPct val="0"/>
              </a:spcAft>
              <a:buClrTx/>
              <a:buSzTx/>
              <a:buFontTx/>
              <a:buNone/>
              <a:tabLst/>
            </a:pPr>
            <a:r>
              <a:rPr lang="en-CA" dirty="0" smtClean="0"/>
              <a:t>capture</a:t>
            </a:r>
            <a:endParaRPr kumimoji="0" lang="en-CA" b="0" i="0" u="none" strike="noStrike" cap="none" normalizeH="0" baseline="0" dirty="0" smtClean="0">
              <a:ln>
                <a:noFill/>
              </a:ln>
              <a:solidFill>
                <a:schemeClr val="tx1"/>
              </a:solidFill>
              <a:effectLst/>
              <a:latin typeface="Arial" charset="0"/>
            </a:endParaRPr>
          </a:p>
        </p:txBody>
      </p:sp>
      <p:sp>
        <p:nvSpPr>
          <p:cNvPr id="8" name="Rectangle 7"/>
          <p:cNvSpPr/>
          <p:nvPr/>
        </p:nvSpPr>
        <p:spPr bwMode="auto">
          <a:xfrm>
            <a:off x="5973572" y="3729335"/>
            <a:ext cx="2133600" cy="1143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000" b="0" i="0" u="none" strike="noStrike" cap="none" normalizeH="0" baseline="0" dirty="0" smtClean="0">
                <a:ln>
                  <a:noFill/>
                </a:ln>
                <a:solidFill>
                  <a:schemeClr val="tx1"/>
                </a:solidFill>
                <a:effectLst/>
                <a:latin typeface="Arial" charset="0"/>
              </a:rPr>
              <a:t>Focus on</a:t>
            </a:r>
            <a:r>
              <a:rPr kumimoji="0" lang="en-CA" sz="2000" b="0" i="0" u="none" strike="noStrike" cap="none" normalizeH="0" dirty="0" smtClean="0">
                <a:ln>
                  <a:noFill/>
                </a:ln>
                <a:solidFill>
                  <a:schemeClr val="tx1"/>
                </a:solidFill>
                <a:effectLst/>
                <a:latin typeface="Arial" charset="0"/>
              </a:rPr>
              <a:t> value capture</a:t>
            </a:r>
            <a:endParaRPr kumimoji="0" lang="en-CA" sz="2000" b="0" i="0" u="none" strike="noStrike" cap="none" normalizeH="0" baseline="0" dirty="0" smtClean="0">
              <a:ln>
                <a:noFill/>
              </a:ln>
              <a:solidFill>
                <a:schemeClr val="tx1"/>
              </a:solidFill>
              <a:effectLst/>
              <a:latin typeface="Arial" charset="0"/>
            </a:endParaRPr>
          </a:p>
        </p:txBody>
      </p:sp>
      <p:sp>
        <p:nvSpPr>
          <p:cNvPr id="9" name="Curved Up Arrow 8"/>
          <p:cNvSpPr/>
          <p:nvPr/>
        </p:nvSpPr>
        <p:spPr bwMode="auto">
          <a:xfrm>
            <a:off x="2209800" y="4964807"/>
            <a:ext cx="1676400" cy="731520"/>
          </a:xfrm>
          <a:prstGeom prst="curvedUp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800" b="0" i="0" u="none" strike="noStrike" cap="none" normalizeH="0" baseline="0" smtClean="0">
              <a:ln>
                <a:noFill/>
              </a:ln>
              <a:solidFill>
                <a:schemeClr val="tx1"/>
              </a:solidFill>
              <a:effectLst/>
              <a:latin typeface="Arial" charset="0"/>
            </a:endParaRPr>
          </a:p>
        </p:txBody>
      </p:sp>
      <p:sp>
        <p:nvSpPr>
          <p:cNvPr id="10" name="Curved Up Arrow 9"/>
          <p:cNvSpPr/>
          <p:nvPr/>
        </p:nvSpPr>
        <p:spPr bwMode="auto">
          <a:xfrm flipH="1">
            <a:off x="4989576" y="4964807"/>
            <a:ext cx="1755648" cy="731520"/>
          </a:xfrm>
          <a:prstGeom prst="curvedUpArrow">
            <a:avLst>
              <a:gd name="adj1" fmla="val 25000"/>
              <a:gd name="adj2" fmla="val 50000"/>
              <a:gd name="adj3" fmla="val 2500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800" b="0" i="0" u="none" strike="noStrike" cap="none" normalizeH="0" baseline="0" smtClean="0">
              <a:ln>
                <a:noFill/>
              </a:ln>
              <a:solidFill>
                <a:schemeClr val="tx1"/>
              </a:solidFill>
              <a:effectLst/>
              <a:latin typeface="Arial" charset="0"/>
            </a:endParaRPr>
          </a:p>
        </p:txBody>
      </p:sp>
      <p:sp>
        <p:nvSpPr>
          <p:cNvPr id="11" name="Striped Right Arrow 10"/>
          <p:cNvSpPr/>
          <p:nvPr/>
        </p:nvSpPr>
        <p:spPr bwMode="auto">
          <a:xfrm>
            <a:off x="1225296" y="2826377"/>
            <a:ext cx="6388608" cy="865632"/>
          </a:xfrm>
          <a:prstGeom prst="strip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800" b="0" i="0" u="none" strike="noStrike" cap="none" normalizeH="0" baseline="0" dirty="0" smtClean="0">
                <a:ln>
                  <a:noFill/>
                </a:ln>
                <a:solidFill>
                  <a:schemeClr val="tx1"/>
                </a:solidFill>
                <a:effectLst/>
                <a:latin typeface="Arial" charset="0"/>
              </a:rPr>
              <a:t>	</a:t>
            </a:r>
            <a:r>
              <a:rPr kumimoji="0" lang="en-CA" sz="2000" b="0" i="0" u="none" strike="noStrike" cap="none" normalizeH="0" baseline="0" dirty="0" smtClean="0">
                <a:ln>
                  <a:noFill/>
                </a:ln>
                <a:solidFill>
                  <a:schemeClr val="tx1"/>
                </a:solidFill>
                <a:effectLst/>
                <a:latin typeface="Arial" charset="0"/>
              </a:rPr>
              <a:t>As organizations mature over time</a:t>
            </a:r>
          </a:p>
        </p:txBody>
      </p:sp>
      <p:sp>
        <p:nvSpPr>
          <p:cNvPr id="12" name="TextBox 11"/>
          <p:cNvSpPr txBox="1"/>
          <p:nvPr/>
        </p:nvSpPr>
        <p:spPr>
          <a:xfrm>
            <a:off x="1608276" y="5682734"/>
            <a:ext cx="6340197" cy="369332"/>
          </a:xfrm>
          <a:prstGeom prst="rect">
            <a:avLst/>
          </a:prstGeom>
          <a:noFill/>
        </p:spPr>
        <p:txBody>
          <a:bodyPr wrap="none" rtlCol="0">
            <a:spAutoFit/>
          </a:bodyPr>
          <a:lstStyle/>
          <a:p>
            <a:r>
              <a:rPr lang="en-CA" dirty="0" smtClean="0"/>
              <a:t>Challenge for start-ups	Challenge for Mature Companies</a:t>
            </a:r>
            <a:endParaRPr lang="en-CA" dirty="0"/>
          </a:p>
        </p:txBody>
      </p:sp>
    </p:spTree>
    <p:extLst>
      <p:ext uri="{BB962C8B-B14F-4D97-AF65-F5344CB8AC3E}">
        <p14:creationId xmlns:p14="http://schemas.microsoft.com/office/powerpoint/2010/main" val="12918090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normAutofit fontScale="92500"/>
          </a:bodyPr>
          <a:lstStyle/>
          <a:p>
            <a:pPr eaLnBrk="1" hangingPunct="1">
              <a:buFontTx/>
              <a:buNone/>
              <a:defRPr/>
            </a:pPr>
            <a:r>
              <a:rPr lang="en-US" sz="2800" dirty="0" smtClean="0"/>
              <a:t>	Signs that your creativity is blocked by organizational antibodies:</a:t>
            </a:r>
          </a:p>
          <a:p>
            <a:pPr marL="514350" indent="-514350" eaLnBrk="1" hangingPunct="1">
              <a:buFont typeface="+mj-lt"/>
              <a:buAutoNum type="arabicPeriod"/>
              <a:defRPr/>
            </a:pPr>
            <a:r>
              <a:rPr lang="en-US" sz="2800" dirty="0" smtClean="0"/>
              <a:t>The current portfolio of innovation projects consists almost entirely of incremental innovation.</a:t>
            </a:r>
          </a:p>
          <a:p>
            <a:pPr marL="514350" indent="-514350" eaLnBrk="1" hangingPunct="1">
              <a:buFont typeface="+mj-lt"/>
              <a:buAutoNum type="arabicPeriod"/>
              <a:defRPr/>
            </a:pPr>
            <a:r>
              <a:rPr lang="en-US" sz="2800" dirty="0" smtClean="0"/>
              <a:t>Innovation metrics that use only capital-return tools such as ROI and DCF – </a:t>
            </a:r>
            <a:r>
              <a:rPr lang="en-US" sz="2800" i="1" dirty="0" smtClean="0"/>
              <a:t>see chapter 6, pp. 156-158</a:t>
            </a:r>
          </a:p>
          <a:p>
            <a:pPr marL="514350" indent="-514350" eaLnBrk="1" hangingPunct="1">
              <a:buFont typeface="+mj-lt"/>
              <a:buAutoNum type="arabicPeriod"/>
              <a:defRPr/>
            </a:pPr>
            <a:r>
              <a:rPr lang="en-US" sz="2800" dirty="0" smtClean="0"/>
              <a:t>Funding available once a year, rather than in regular intervals or when great ideas present themselves. </a:t>
            </a:r>
          </a:p>
          <a:p>
            <a:pPr eaLnBrk="1" hangingPunct="1">
              <a:buFontTx/>
              <a:buNone/>
              <a:defRPr/>
            </a:pPr>
            <a:endParaRPr lang="en-US" sz="2400" dirty="0" smtClean="0"/>
          </a:p>
        </p:txBody>
      </p:sp>
      <p:sp>
        <p:nvSpPr>
          <p:cNvPr id="33797"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19</a:t>
            </a:fld>
            <a:endParaRPr lang="en-US"/>
          </a:p>
        </p:txBody>
      </p:sp>
    </p:spTree>
    <p:extLst>
      <p:ext uri="{BB962C8B-B14F-4D97-AF65-F5344CB8AC3E}">
        <p14:creationId xmlns:p14="http://schemas.microsoft.com/office/powerpoint/2010/main" val="69278013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normAutofit lnSpcReduction="10000"/>
          </a:bodyPr>
          <a:lstStyle/>
          <a:p>
            <a:pPr eaLnBrk="1" hangingPunct="1">
              <a:buFontTx/>
              <a:buNone/>
              <a:defRPr/>
            </a:pPr>
            <a:r>
              <a:rPr lang="en-US" sz="2800" dirty="0" smtClean="0"/>
              <a:t>	Signs that your creativity is blocked by organizational antibodies (continued):</a:t>
            </a:r>
          </a:p>
          <a:p>
            <a:pPr marL="514350" indent="-514350" eaLnBrk="1" hangingPunct="1">
              <a:buFont typeface="+mj-lt"/>
              <a:buAutoNum type="arabicPeriod" startAt="4"/>
              <a:defRPr/>
            </a:pPr>
            <a:r>
              <a:rPr lang="en-US" sz="2800" dirty="0" smtClean="0"/>
              <a:t>Innovation is measured on efficiency rather than on the value of the innovation portfolio.</a:t>
            </a:r>
          </a:p>
          <a:p>
            <a:pPr marL="514350" indent="-514350" eaLnBrk="1" hangingPunct="1">
              <a:buFont typeface="+mj-lt"/>
              <a:buAutoNum type="arabicPeriod" startAt="4"/>
              <a:defRPr/>
            </a:pPr>
            <a:r>
              <a:rPr lang="en-US" sz="2800" dirty="0" smtClean="0"/>
              <a:t>Managers respond to good new ideas with a shrug and a sense of complacency.</a:t>
            </a:r>
          </a:p>
          <a:p>
            <a:pPr marL="514350" indent="-514350" eaLnBrk="1" hangingPunct="1">
              <a:buFont typeface="+mj-lt"/>
              <a:buAutoNum type="arabicPeriod" startAt="4"/>
              <a:defRPr/>
            </a:pPr>
            <a:r>
              <a:rPr lang="en-US" sz="2800" dirty="0" smtClean="0"/>
              <a:t>Managers criticize and undermine innovation rather than serve as sounding boards, role models, and sponsors.</a:t>
            </a:r>
          </a:p>
        </p:txBody>
      </p:sp>
      <p:sp>
        <p:nvSpPr>
          <p:cNvPr id="34821"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20</a:t>
            </a:fld>
            <a:endParaRPr lang="en-US"/>
          </a:p>
        </p:txBody>
      </p:sp>
    </p:spTree>
    <p:extLst>
      <p:ext uri="{BB962C8B-B14F-4D97-AF65-F5344CB8AC3E}">
        <p14:creationId xmlns:p14="http://schemas.microsoft.com/office/powerpoint/2010/main" val="16298582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normAutofit fontScale="92500" lnSpcReduction="20000"/>
          </a:bodyPr>
          <a:lstStyle/>
          <a:p>
            <a:pPr eaLnBrk="1" hangingPunct="1">
              <a:buFontTx/>
              <a:buNone/>
              <a:defRPr/>
            </a:pPr>
            <a:r>
              <a:rPr lang="en-US" sz="2800" dirty="0" smtClean="0"/>
              <a:t>	</a:t>
            </a:r>
            <a:r>
              <a:rPr lang="en-US" sz="2800" b="1" dirty="0" smtClean="0"/>
              <a:t>Five steps to balancing creative &amp; commercial markets</a:t>
            </a:r>
            <a:r>
              <a:rPr lang="en-US" sz="2800" dirty="0" smtClean="0"/>
              <a:t>:</a:t>
            </a:r>
          </a:p>
          <a:p>
            <a:pPr marL="514350" indent="-514350" eaLnBrk="1" hangingPunct="1">
              <a:buFont typeface="+mj-lt"/>
              <a:buAutoNum type="arabicPeriod"/>
              <a:defRPr/>
            </a:pPr>
            <a:r>
              <a:rPr lang="en-US" sz="2400" dirty="0" smtClean="0"/>
              <a:t>Develop </a:t>
            </a:r>
            <a:r>
              <a:rPr lang="en-US" sz="2400" b="1" dirty="0" smtClean="0"/>
              <a:t>innovation platforms </a:t>
            </a:r>
            <a:r>
              <a:rPr lang="en-US" sz="2400" dirty="0" smtClean="0"/>
              <a:t>for the different types of innovation you want to pursue (refer to pp. 107-109); </a:t>
            </a:r>
            <a:r>
              <a:rPr lang="en-US" sz="2400" i="1" dirty="0" smtClean="0"/>
              <a:t>Note: not everyone nor everywhere!</a:t>
            </a:r>
          </a:p>
          <a:p>
            <a:pPr marL="514350" indent="-514350" eaLnBrk="1" hangingPunct="1">
              <a:buFont typeface="+mj-lt"/>
              <a:buAutoNum type="arabicPeriod"/>
              <a:defRPr/>
            </a:pPr>
            <a:r>
              <a:rPr lang="en-US" sz="2400" dirty="0" smtClean="0"/>
              <a:t>Create portfolios of projects in each platform.</a:t>
            </a:r>
          </a:p>
          <a:p>
            <a:pPr marL="514350" indent="-514350" eaLnBrk="1" hangingPunct="1">
              <a:buFont typeface="+mj-lt"/>
              <a:buAutoNum type="arabicPeriod"/>
              <a:defRPr/>
            </a:pPr>
            <a:r>
              <a:rPr lang="en-US" sz="2400" dirty="0" smtClean="0"/>
              <a:t>Form internal and external partnerships &amp; networks.</a:t>
            </a:r>
          </a:p>
          <a:p>
            <a:pPr marL="514350" indent="-514350" eaLnBrk="1" hangingPunct="1">
              <a:buFont typeface="+mj-lt"/>
              <a:buAutoNum type="arabicPeriod"/>
              <a:defRPr/>
            </a:pPr>
            <a:r>
              <a:rPr lang="en-US" sz="2400" dirty="0" smtClean="0"/>
              <a:t>Ensure that markets for creativity and commercialization are open and transparent.</a:t>
            </a:r>
          </a:p>
          <a:p>
            <a:pPr marL="514350" indent="-514350" eaLnBrk="1" hangingPunct="1">
              <a:buFont typeface="+mj-lt"/>
              <a:buAutoNum type="arabicPeriod"/>
              <a:defRPr/>
            </a:pPr>
            <a:r>
              <a:rPr lang="en-US" sz="2400" dirty="0" smtClean="0"/>
              <a:t>Guard against organizational antibodies that may limit or destroy your rejuvenated creative markets &amp; processes.</a:t>
            </a:r>
          </a:p>
        </p:txBody>
      </p:sp>
      <p:sp>
        <p:nvSpPr>
          <p:cNvPr id="35845"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21</a:t>
            </a:fld>
            <a:endParaRPr lang="en-US"/>
          </a:p>
        </p:txBody>
      </p:sp>
    </p:spTree>
    <p:extLst>
      <p:ext uri="{BB962C8B-B14F-4D97-AF65-F5344CB8AC3E}">
        <p14:creationId xmlns:p14="http://schemas.microsoft.com/office/powerpoint/2010/main" val="165430358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normAutofit/>
          </a:bodyPr>
          <a:lstStyle/>
          <a:p>
            <a:pPr eaLnBrk="1" hangingPunct="1">
              <a:buFontTx/>
              <a:buNone/>
              <a:defRPr/>
            </a:pPr>
            <a:r>
              <a:rPr lang="en-US" sz="2800" dirty="0" smtClean="0"/>
              <a:t>	Are Organizational Antibodies Blocking Innovation?</a:t>
            </a:r>
          </a:p>
          <a:p>
            <a:pPr lvl="1">
              <a:buFont typeface="Arial" charset="0"/>
              <a:buChar char="•"/>
              <a:defRPr/>
            </a:pPr>
            <a:r>
              <a:rPr lang="en-US" sz="2600" dirty="0" smtClean="0"/>
              <a:t>Suffer from not-invented-here syndrome</a:t>
            </a:r>
          </a:p>
          <a:p>
            <a:pPr lvl="1">
              <a:buFont typeface="Arial" charset="0"/>
              <a:buChar char="•"/>
              <a:defRPr/>
            </a:pPr>
            <a:r>
              <a:rPr lang="en-US" sz="2600" dirty="0" smtClean="0"/>
              <a:t>“We have always done it this way” mentality</a:t>
            </a:r>
          </a:p>
          <a:p>
            <a:pPr lvl="1">
              <a:buFont typeface="Arial" charset="0"/>
              <a:buChar char="•"/>
              <a:defRPr/>
            </a:pPr>
            <a:r>
              <a:rPr lang="en-US" sz="2600" dirty="0" smtClean="0"/>
              <a:t>Failures are socially punished</a:t>
            </a:r>
          </a:p>
          <a:p>
            <a:pPr lvl="1">
              <a:buFont typeface="Arial" charset="0"/>
              <a:buChar char="•"/>
              <a:defRPr/>
            </a:pPr>
            <a:r>
              <a:rPr lang="en-US" sz="2600" dirty="0" smtClean="0"/>
              <a:t>Power structure supports status quo and fights change</a:t>
            </a:r>
          </a:p>
          <a:p>
            <a:pPr lvl="1">
              <a:buFont typeface="Arial" charset="0"/>
              <a:buChar char="•"/>
              <a:defRPr/>
            </a:pPr>
            <a:r>
              <a:rPr lang="en-US" sz="2600" dirty="0" smtClean="0"/>
              <a:t>Measures and rewards focused on short-term efficiency</a:t>
            </a:r>
          </a:p>
          <a:p>
            <a:pPr lvl="1">
              <a:buFont typeface="Arial" charset="0"/>
              <a:buChar char="•"/>
              <a:defRPr/>
            </a:pPr>
            <a:r>
              <a:rPr lang="en-US" sz="2600" dirty="0" smtClean="0"/>
              <a:t>Lack of commitment to innovation from top mgmt.</a:t>
            </a:r>
          </a:p>
          <a:p>
            <a:pPr marL="514350" indent="-514350" eaLnBrk="1" hangingPunct="1">
              <a:buFontTx/>
              <a:buNone/>
              <a:defRPr/>
            </a:pPr>
            <a:endParaRPr lang="en-US" sz="2800" dirty="0" smtClean="0"/>
          </a:p>
        </p:txBody>
      </p:sp>
      <p:sp>
        <p:nvSpPr>
          <p:cNvPr id="36869"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22</a:t>
            </a:fld>
            <a:endParaRPr lang="en-US"/>
          </a:p>
        </p:txBody>
      </p:sp>
    </p:spTree>
    <p:extLst>
      <p:ext uri="{BB962C8B-B14F-4D97-AF65-F5344CB8AC3E}">
        <p14:creationId xmlns:p14="http://schemas.microsoft.com/office/powerpoint/2010/main" val="189584961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normAutofit fontScale="92500"/>
          </a:bodyPr>
          <a:lstStyle/>
          <a:p>
            <a:pPr eaLnBrk="1" hangingPunct="1">
              <a:buFontTx/>
              <a:buNone/>
              <a:defRPr/>
            </a:pPr>
            <a:r>
              <a:rPr lang="en-US" sz="2800" dirty="0" smtClean="0"/>
              <a:t>	Outsourcing Innovation</a:t>
            </a:r>
          </a:p>
          <a:p>
            <a:pPr marL="514350" indent="-514350" eaLnBrk="1" hangingPunct="1">
              <a:buFontTx/>
              <a:buNone/>
              <a:defRPr/>
            </a:pPr>
            <a:r>
              <a:rPr lang="en-US" sz="2800" dirty="0" smtClean="0"/>
              <a:t>	Innovation is too important to outsource completely.  Partial outsourcing or </a:t>
            </a:r>
            <a:r>
              <a:rPr lang="en-US" sz="2800" b="1" dirty="0" smtClean="0"/>
              <a:t>partnering</a:t>
            </a:r>
            <a:r>
              <a:rPr lang="en-US" sz="2800" dirty="0" smtClean="0"/>
              <a:t> is a proven approach to enhancing innovation.  The question is how much to rely on partners and what to do yourself.</a:t>
            </a:r>
          </a:p>
          <a:p>
            <a:pPr marL="514350" indent="-514350" eaLnBrk="1" hangingPunct="1">
              <a:buFontTx/>
              <a:buNone/>
              <a:defRPr/>
            </a:pPr>
            <a:endParaRPr lang="en-US" sz="2800" dirty="0"/>
          </a:p>
          <a:p>
            <a:pPr marL="514350" indent="-514350" eaLnBrk="1" hangingPunct="1">
              <a:buFontTx/>
              <a:buNone/>
              <a:defRPr/>
            </a:pPr>
            <a:r>
              <a:rPr lang="en-US" sz="2800" dirty="0" smtClean="0"/>
              <a:t>Why is this statement relevant and what are the risks?</a:t>
            </a:r>
            <a:br>
              <a:rPr lang="en-US" sz="2800" dirty="0" smtClean="0"/>
            </a:br>
            <a:endParaRPr lang="en-US" sz="2800" dirty="0" smtClean="0"/>
          </a:p>
          <a:p>
            <a:pPr marL="514350" indent="-514350" eaLnBrk="1" hangingPunct="1">
              <a:buFontTx/>
              <a:buNone/>
              <a:defRPr/>
            </a:pPr>
            <a:endParaRPr lang="en-US" sz="2800" dirty="0" smtClean="0"/>
          </a:p>
        </p:txBody>
      </p:sp>
      <p:sp>
        <p:nvSpPr>
          <p:cNvPr id="37893"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23</a:t>
            </a:fld>
            <a:endParaRPr lang="en-US"/>
          </a:p>
        </p:txBody>
      </p:sp>
    </p:spTree>
    <p:extLst>
      <p:ext uri="{BB962C8B-B14F-4D97-AF65-F5344CB8AC3E}">
        <p14:creationId xmlns:p14="http://schemas.microsoft.com/office/powerpoint/2010/main" val="188470787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title"/>
          </p:nvPr>
        </p:nvSpPr>
        <p:spPr/>
        <p:txBody>
          <a:bodyPr/>
          <a:lstStyle/>
          <a:p>
            <a:pPr eaLnBrk="1" hangingPunct="1"/>
            <a:r>
              <a:rPr lang="en-US" dirty="0" smtClean="0"/>
              <a:t>Organizing for Innovation</a:t>
            </a:r>
            <a:endParaRPr lang="en-US" b="0" dirty="0" smtClean="0"/>
          </a:p>
        </p:txBody>
      </p:sp>
      <p:sp>
        <p:nvSpPr>
          <p:cNvPr id="139266" name="Rectangle 2"/>
          <p:cNvSpPr>
            <a:spLocks noGrp="1" noChangeArrowheads="1"/>
          </p:cNvSpPr>
          <p:nvPr>
            <p:ph idx="1"/>
          </p:nvPr>
        </p:nvSpPr>
        <p:spPr/>
        <p:txBody>
          <a:bodyPr/>
          <a:lstStyle/>
          <a:p>
            <a:pPr eaLnBrk="1" hangingPunct="1">
              <a:buFontTx/>
              <a:buNone/>
              <a:defRPr/>
            </a:pPr>
            <a:r>
              <a:rPr lang="en-US" sz="2800" dirty="0" smtClean="0"/>
              <a:t>	</a:t>
            </a:r>
          </a:p>
          <a:p>
            <a:pPr eaLnBrk="1" hangingPunct="1">
              <a:buFontTx/>
              <a:buNone/>
              <a:defRPr/>
            </a:pPr>
            <a:r>
              <a:rPr lang="en-US" sz="2800" dirty="0" smtClean="0"/>
              <a:t>	Organizational structure influences every aspect of how innovation occurs.  It is a major part of the How variable in the equation:</a:t>
            </a:r>
          </a:p>
          <a:p>
            <a:pPr eaLnBrk="1" hangingPunct="1">
              <a:buFontTx/>
              <a:buNone/>
              <a:defRPr/>
            </a:pPr>
            <a:r>
              <a:rPr lang="en-US" sz="2800" dirty="0" smtClean="0"/>
              <a:t>	</a:t>
            </a:r>
          </a:p>
          <a:p>
            <a:pPr eaLnBrk="1" hangingPunct="1">
              <a:buFontTx/>
              <a:buNone/>
              <a:defRPr/>
            </a:pPr>
            <a:r>
              <a:rPr lang="en-US" sz="2800" b="1" dirty="0" smtClean="0"/>
              <a:t>	How you innovate = What you innovate</a:t>
            </a:r>
          </a:p>
          <a:p>
            <a:pPr marL="514350" indent="-514350" eaLnBrk="1" hangingPunct="1">
              <a:buFontTx/>
              <a:buNone/>
              <a:defRPr/>
            </a:pPr>
            <a:endParaRPr lang="en-US" sz="2800" dirty="0" smtClean="0"/>
          </a:p>
        </p:txBody>
      </p:sp>
      <p:sp>
        <p:nvSpPr>
          <p:cNvPr id="38917" name="Footer Placeholder 6"/>
          <p:cNvSpPr>
            <a:spLocks noGrp="1"/>
          </p:cNvSpPr>
          <p:nvPr>
            <p:ph type="ftr" sz="quarter" idx="11"/>
          </p:nvPr>
        </p:nvSpPr>
        <p:spPr>
          <a:noFill/>
        </p:spPr>
        <p:txBody>
          <a:bodyPr/>
          <a:lstStyle/>
          <a:p>
            <a:r>
              <a:rPr lang="en-CA" smtClean="0"/>
              <a:t>Lincoln Whyte - Winter 2018 - Week 2</a:t>
            </a:r>
            <a:endParaRPr lang="en-US"/>
          </a:p>
        </p:txBody>
      </p:sp>
      <p:sp>
        <p:nvSpPr>
          <p:cNvPr id="2" name="Slide Number Placeholder 1"/>
          <p:cNvSpPr>
            <a:spLocks noGrp="1"/>
          </p:cNvSpPr>
          <p:nvPr>
            <p:ph type="sldNum" sz="quarter" idx="12"/>
          </p:nvPr>
        </p:nvSpPr>
        <p:spPr/>
        <p:txBody>
          <a:bodyPr/>
          <a:lstStyle/>
          <a:p>
            <a:pPr>
              <a:defRPr/>
            </a:pPr>
            <a:fld id="{530C27DB-7A46-4E4F-A721-C62EF165175B}" type="slidenum">
              <a:rPr lang="en-US" smtClean="0"/>
              <a:pPr>
                <a:defRPr/>
              </a:pPr>
              <a:t>24</a:t>
            </a:fld>
            <a:endParaRPr lang="en-US"/>
          </a:p>
        </p:txBody>
      </p:sp>
    </p:spTree>
    <p:extLst>
      <p:ext uri="{BB962C8B-B14F-4D97-AF65-F5344CB8AC3E}">
        <p14:creationId xmlns:p14="http://schemas.microsoft.com/office/powerpoint/2010/main" val="122002928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Typology of Learning </a:t>
            </a:r>
            <a:r>
              <a:rPr lang="en-CA" dirty="0" smtClean="0"/>
              <a:t>Networks</a:t>
            </a:r>
            <a:endParaRPr lang="en-US" dirty="0"/>
          </a:p>
        </p:txBody>
      </p:sp>
      <p:graphicFrame>
        <p:nvGraphicFramePr>
          <p:cNvPr id="5" name="Content Placeholder 4"/>
          <p:cNvGraphicFramePr>
            <a:graphicFrameLocks noGrp="1"/>
          </p:cNvGraphicFramePr>
          <p:nvPr>
            <p:ph idx="1"/>
            <p:extLst/>
          </p:nvPr>
        </p:nvGraphicFramePr>
        <p:xfrm>
          <a:off x="891222" y="1812573"/>
          <a:ext cx="7407276" cy="4572000"/>
        </p:xfrm>
        <a:graphic>
          <a:graphicData uri="http://schemas.openxmlformats.org/drawingml/2006/table">
            <a:tbl>
              <a:tblPr firstRow="1" bandRow="1">
                <a:tableStyleId>{5C22544A-7EE6-4342-B048-85BDC9FD1C3A}</a:tableStyleId>
              </a:tblPr>
              <a:tblGrid>
                <a:gridCol w="2469092">
                  <a:extLst>
                    <a:ext uri="{9D8B030D-6E8A-4147-A177-3AD203B41FA5}">
                      <a16:colId xmlns:a16="http://schemas.microsoft.com/office/drawing/2014/main" xmlns="" val="20000"/>
                    </a:ext>
                  </a:extLst>
                </a:gridCol>
                <a:gridCol w="2469092">
                  <a:extLst>
                    <a:ext uri="{9D8B030D-6E8A-4147-A177-3AD203B41FA5}">
                      <a16:colId xmlns:a16="http://schemas.microsoft.com/office/drawing/2014/main" xmlns="" val="20001"/>
                    </a:ext>
                  </a:extLst>
                </a:gridCol>
                <a:gridCol w="2469092">
                  <a:extLst>
                    <a:ext uri="{9D8B030D-6E8A-4147-A177-3AD203B41FA5}">
                      <a16:colId xmlns:a16="http://schemas.microsoft.com/office/drawing/2014/main" xmlns="" val="20002"/>
                    </a:ext>
                  </a:extLst>
                </a:gridCol>
              </a:tblGrid>
              <a:tr h="282952">
                <a:tc>
                  <a:txBody>
                    <a:bodyPr/>
                    <a:lstStyle/>
                    <a:p>
                      <a:r>
                        <a:rPr lang="en-CA" sz="1600" dirty="0" smtClean="0"/>
                        <a:t>Type</a:t>
                      </a:r>
                      <a:endParaRPr lang="en-CA" sz="1600" dirty="0"/>
                    </a:p>
                  </a:txBody>
                  <a:tcPr marL="87044" marR="87044"/>
                </a:tc>
                <a:tc>
                  <a:txBody>
                    <a:bodyPr/>
                    <a:lstStyle/>
                    <a:p>
                      <a:r>
                        <a:rPr lang="en-CA" sz="1600" dirty="0" smtClean="0"/>
                        <a:t>Learning Target</a:t>
                      </a:r>
                      <a:endParaRPr lang="en-CA" sz="1600" dirty="0"/>
                    </a:p>
                  </a:txBody>
                  <a:tcPr marL="87044" marR="87044"/>
                </a:tc>
                <a:tc>
                  <a:txBody>
                    <a:bodyPr/>
                    <a:lstStyle/>
                    <a:p>
                      <a:r>
                        <a:rPr lang="en-CA" sz="1600" dirty="0" smtClean="0"/>
                        <a:t>Examples</a:t>
                      </a:r>
                      <a:endParaRPr lang="en-CA" sz="1600" dirty="0"/>
                    </a:p>
                  </a:txBody>
                  <a:tcPr marL="87044" marR="87044"/>
                </a:tc>
                <a:extLst>
                  <a:ext uri="{0D108BD9-81ED-4DB2-BD59-A6C34878D82A}">
                    <a16:rowId xmlns:a16="http://schemas.microsoft.com/office/drawing/2014/main" xmlns="" val="10000"/>
                  </a:ext>
                </a:extLst>
              </a:tr>
              <a:tr h="3890585">
                <a:tc>
                  <a:txBody>
                    <a:bodyPr/>
                    <a:lstStyle/>
                    <a:p>
                      <a:r>
                        <a:rPr lang="en-CA" sz="1600" dirty="0" smtClean="0"/>
                        <a:t>Professional</a:t>
                      </a:r>
                    </a:p>
                    <a:p>
                      <a:endParaRPr lang="en-CA" sz="1600" dirty="0" smtClean="0"/>
                    </a:p>
                    <a:p>
                      <a:r>
                        <a:rPr lang="en-CA" sz="1600" dirty="0" smtClean="0"/>
                        <a:t>Sector-based Associations</a:t>
                      </a:r>
                    </a:p>
                    <a:p>
                      <a:endParaRPr lang="en-CA" sz="1600" dirty="0" smtClean="0"/>
                    </a:p>
                    <a:p>
                      <a:r>
                        <a:rPr lang="en-CA" sz="1600" dirty="0" smtClean="0"/>
                        <a:t>Topic-based</a:t>
                      </a:r>
                    </a:p>
                    <a:p>
                      <a:endParaRPr lang="en-CA" sz="1600" dirty="0" smtClean="0"/>
                    </a:p>
                    <a:p>
                      <a:endParaRPr lang="en-CA" sz="1600" dirty="0" smtClean="0"/>
                    </a:p>
                    <a:p>
                      <a:r>
                        <a:rPr lang="en-CA" sz="1600" dirty="0" smtClean="0"/>
                        <a:t>Region-based</a:t>
                      </a:r>
                    </a:p>
                    <a:p>
                      <a:endParaRPr lang="en-CA" sz="1600" dirty="0" smtClean="0"/>
                    </a:p>
                    <a:p>
                      <a:endParaRPr lang="en-CA" sz="1600" dirty="0" smtClean="0"/>
                    </a:p>
                    <a:p>
                      <a:r>
                        <a:rPr lang="en-CA" sz="1600" dirty="0" smtClean="0"/>
                        <a:t>Supplier or value-stream</a:t>
                      </a:r>
                    </a:p>
                    <a:p>
                      <a:r>
                        <a:rPr lang="en-CA" sz="1600" dirty="0" smtClean="0"/>
                        <a:t>Based</a:t>
                      </a:r>
                    </a:p>
                    <a:p>
                      <a:endParaRPr lang="en-CA" sz="1600" dirty="0" smtClean="0"/>
                    </a:p>
                    <a:p>
                      <a:r>
                        <a:rPr lang="en-CA" sz="1600" dirty="0" smtClean="0"/>
                        <a:t>Government-promoted</a:t>
                      </a:r>
                    </a:p>
                    <a:p>
                      <a:r>
                        <a:rPr lang="en-CA" sz="1600" dirty="0" smtClean="0"/>
                        <a:t>Networks</a:t>
                      </a:r>
                    </a:p>
                    <a:p>
                      <a:endParaRPr lang="en-CA" sz="1600" dirty="0" smtClean="0"/>
                    </a:p>
                    <a:p>
                      <a:r>
                        <a:rPr lang="en-CA" sz="1600" dirty="0" smtClean="0"/>
                        <a:t>Task support networks</a:t>
                      </a:r>
                    </a:p>
                  </a:txBody>
                  <a:tcPr marL="87044" marR="87044"/>
                </a:tc>
                <a:tc>
                  <a:txBody>
                    <a:bodyPr/>
                    <a:lstStyle/>
                    <a:p>
                      <a:r>
                        <a:rPr lang="en-CA" sz="1600" dirty="0" smtClean="0"/>
                        <a:t>Better practice</a:t>
                      </a:r>
                    </a:p>
                    <a:p>
                      <a:endParaRPr lang="en-CA" sz="1600" dirty="0" smtClean="0"/>
                    </a:p>
                    <a:p>
                      <a:r>
                        <a:rPr lang="en-CA" sz="1600" dirty="0" smtClean="0"/>
                        <a:t>Improved Competence</a:t>
                      </a:r>
                    </a:p>
                    <a:p>
                      <a:endParaRPr lang="en-CA" sz="1600" dirty="0" smtClean="0"/>
                    </a:p>
                    <a:p>
                      <a:r>
                        <a:rPr lang="en-CA" sz="1600" dirty="0" smtClean="0"/>
                        <a:t>Improved awareness/</a:t>
                      </a:r>
                    </a:p>
                    <a:p>
                      <a:r>
                        <a:rPr lang="en-CA" sz="1600" dirty="0" smtClean="0"/>
                        <a:t>Knowledge</a:t>
                      </a:r>
                    </a:p>
                    <a:p>
                      <a:endParaRPr lang="en-CA" sz="1600" dirty="0" smtClean="0"/>
                    </a:p>
                    <a:p>
                      <a:r>
                        <a:rPr lang="en-CA" sz="1600" dirty="0" smtClean="0"/>
                        <a:t>Improved knowledge</a:t>
                      </a:r>
                    </a:p>
                    <a:p>
                      <a:endParaRPr lang="en-CA" sz="1600" dirty="0" smtClean="0"/>
                    </a:p>
                    <a:p>
                      <a:endParaRPr lang="en-CA" sz="1600" dirty="0" smtClean="0"/>
                    </a:p>
                    <a:p>
                      <a:r>
                        <a:rPr lang="en-CA" sz="1600" dirty="0" smtClean="0"/>
                        <a:t>Learning best practices</a:t>
                      </a:r>
                    </a:p>
                    <a:p>
                      <a:endParaRPr lang="en-CA" sz="1600" dirty="0" smtClean="0"/>
                    </a:p>
                    <a:p>
                      <a:endParaRPr lang="en-CA" sz="1600" dirty="0" smtClean="0"/>
                    </a:p>
                    <a:p>
                      <a:r>
                        <a:rPr lang="en-CA" sz="1600" dirty="0" smtClean="0"/>
                        <a:t>Upgrades in capacity</a:t>
                      </a:r>
                    </a:p>
                    <a:p>
                      <a:endParaRPr lang="en-CA" sz="1600" dirty="0" smtClean="0"/>
                    </a:p>
                    <a:p>
                      <a:r>
                        <a:rPr lang="en-CA" sz="1600" dirty="0" smtClean="0"/>
                        <a:t>Sharing &amp; Developing Knowledge</a:t>
                      </a:r>
                      <a:endParaRPr lang="en-CA" sz="1600" dirty="0"/>
                    </a:p>
                  </a:txBody>
                  <a:tcPr marL="87044" marR="87044"/>
                </a:tc>
                <a:tc>
                  <a:txBody>
                    <a:bodyPr/>
                    <a:lstStyle/>
                    <a:p>
                      <a:r>
                        <a:rPr lang="en-CA" sz="1600" dirty="0" smtClean="0"/>
                        <a:t>Professional Institution</a:t>
                      </a:r>
                    </a:p>
                    <a:p>
                      <a:endParaRPr lang="en-CA" sz="1600" dirty="0" smtClean="0"/>
                    </a:p>
                    <a:p>
                      <a:r>
                        <a:rPr lang="en-CA" sz="1600" dirty="0" smtClean="0"/>
                        <a:t>Trade Association</a:t>
                      </a:r>
                    </a:p>
                    <a:p>
                      <a:endParaRPr lang="en-CA" sz="1600" dirty="0" smtClean="0"/>
                    </a:p>
                    <a:p>
                      <a:r>
                        <a:rPr lang="en-CA" sz="1600" dirty="0" smtClean="0"/>
                        <a:t>Best practice clubs</a:t>
                      </a:r>
                    </a:p>
                    <a:p>
                      <a:endParaRPr lang="en-CA" sz="1600" dirty="0" smtClean="0"/>
                    </a:p>
                    <a:p>
                      <a:endParaRPr lang="en-CA" sz="1600" dirty="0" smtClean="0"/>
                    </a:p>
                    <a:p>
                      <a:r>
                        <a:rPr lang="en-CA" sz="1600" dirty="0" smtClean="0"/>
                        <a:t>Clusters &amp; Local learning co-operatives</a:t>
                      </a:r>
                    </a:p>
                    <a:p>
                      <a:endParaRPr lang="en-CA" sz="1600" dirty="0" smtClean="0"/>
                    </a:p>
                    <a:p>
                      <a:r>
                        <a:rPr lang="en-CA" sz="1600" dirty="0" smtClean="0"/>
                        <a:t>Firms supplying to a customer</a:t>
                      </a:r>
                    </a:p>
                    <a:p>
                      <a:endParaRPr lang="en-CA" sz="1600" dirty="0" smtClean="0"/>
                    </a:p>
                    <a:p>
                      <a:r>
                        <a:rPr lang="en-CA" sz="1600" dirty="0" smtClean="0"/>
                        <a:t>Regional dev. Agencies</a:t>
                      </a:r>
                    </a:p>
                    <a:p>
                      <a:endParaRPr lang="en-CA" sz="1600" dirty="0" smtClean="0"/>
                    </a:p>
                    <a:p>
                      <a:r>
                        <a:rPr lang="en-CA" sz="1600" dirty="0" smtClean="0"/>
                        <a:t>Practitioner networks</a:t>
                      </a:r>
                      <a:endParaRPr lang="en-CA" sz="1600" dirty="0"/>
                    </a:p>
                  </a:txBody>
                  <a:tcPr marL="87044" marR="87044"/>
                </a:tc>
                <a:extLst>
                  <a:ext uri="{0D108BD9-81ED-4DB2-BD59-A6C34878D82A}">
                    <a16:rowId xmlns:a16="http://schemas.microsoft.com/office/drawing/2014/main" xmlns="" val="10001"/>
                  </a:ext>
                </a:extLst>
              </a:tr>
            </a:tbl>
          </a:graphicData>
        </a:graphic>
      </p:graphicFrame>
      <p:sp>
        <p:nvSpPr>
          <p:cNvPr id="2" name="Slide Number Placeholder 1"/>
          <p:cNvSpPr>
            <a:spLocks noGrp="1"/>
          </p:cNvSpPr>
          <p:nvPr>
            <p:ph type="sldNum" sz="quarter" idx="12"/>
          </p:nvPr>
        </p:nvSpPr>
        <p:spPr/>
        <p:txBody>
          <a:bodyPr/>
          <a:lstStyle/>
          <a:p>
            <a:pPr>
              <a:defRPr/>
            </a:pPr>
            <a:fld id="{CBFFC1A3-FEB7-4EFD-A577-9234E6370B8A}" type="slidenum">
              <a:rPr lang="en-US" smtClean="0"/>
              <a:pPr>
                <a:defRPr/>
              </a:pPr>
              <a:t>25</a:t>
            </a:fld>
            <a:endParaRPr lang="en-US"/>
          </a:p>
        </p:txBody>
      </p:sp>
    </p:spTree>
    <p:extLst>
      <p:ext uri="{BB962C8B-B14F-4D97-AF65-F5344CB8AC3E}">
        <p14:creationId xmlns:p14="http://schemas.microsoft.com/office/powerpoint/2010/main" val="189378887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13447</TotalTime>
  <Words>673</Words>
  <Application>Microsoft Macintosh PowerPoint</Application>
  <PresentationFormat>On-screen Show (4:3)</PresentationFormat>
  <Paragraphs>254</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Retrospect</vt:lpstr>
      <vt:lpstr>Thoughts?</vt:lpstr>
      <vt:lpstr>Choosing your destiny:  How to Design a Winning Innovation Strategy</vt:lpstr>
      <vt:lpstr>Choosing the Right Strategy</vt:lpstr>
      <vt:lpstr>Play-to-Win or Play-Not-to Lose</vt:lpstr>
      <vt:lpstr>Play-to-Win Strategy</vt:lpstr>
      <vt:lpstr>Play-to-Win Strategy</vt:lpstr>
      <vt:lpstr>Play-to-Win Strategy</vt:lpstr>
      <vt:lpstr>Play-Not-to-Lose Strategy</vt:lpstr>
      <vt:lpstr>Play-Not-to-Lose Strategy</vt:lpstr>
      <vt:lpstr>The 6 Levers of Innovation (CH 2)</vt:lpstr>
      <vt:lpstr>Too Much of a Good Thing</vt:lpstr>
      <vt:lpstr>Factors to Consider in choosing a strategy</vt:lpstr>
      <vt:lpstr>Factors to Consider in choosing a strategy</vt:lpstr>
      <vt:lpstr>The CEO needs to answer 3 questions…</vt:lpstr>
      <vt:lpstr>Organizing for Innovation</vt:lpstr>
      <vt:lpstr>How to Structure a Company for Innovation</vt:lpstr>
      <vt:lpstr>Organizing for Innovation</vt:lpstr>
      <vt:lpstr>Organizing for Innovation</vt:lpstr>
      <vt:lpstr>Organizing for Innovation</vt:lpstr>
      <vt:lpstr>Organizing for Innovation</vt:lpstr>
      <vt:lpstr>Organizing for Innovation</vt:lpstr>
      <vt:lpstr>Organizing for Innovation</vt:lpstr>
      <vt:lpstr>Organizing for Innovation</vt:lpstr>
      <vt:lpstr>Organizing for Innovation</vt:lpstr>
      <vt:lpstr>Typology of Learning Networks</vt:lpstr>
    </vt:vector>
  </TitlesOfParts>
  <Company>BC Supreme Court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Bill of Rights</dc:title>
  <dc:creator>Alison Beames</dc:creator>
  <cp:lastModifiedBy>Mohammad Almsiyed</cp:lastModifiedBy>
  <cp:revision>465</cp:revision>
  <dcterms:created xsi:type="dcterms:W3CDTF">2005-09-30T03:18:19Z</dcterms:created>
  <dcterms:modified xsi:type="dcterms:W3CDTF">2018-04-02T03:24:16Z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TC010171251033</vt:lpwstr>
  </property>
</Properties>
</file>